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7"/>
  </p:notesMasterIdLst>
  <p:sldIdLst>
    <p:sldId id="290" r:id="rId3"/>
    <p:sldId id="326" r:id="rId4"/>
    <p:sldId id="303" r:id="rId5"/>
    <p:sldId id="324" r:id="rId6"/>
    <p:sldId id="321" r:id="rId7"/>
    <p:sldId id="323" r:id="rId8"/>
    <p:sldId id="322" r:id="rId9"/>
    <p:sldId id="307" r:id="rId10"/>
    <p:sldId id="316" r:id="rId11"/>
    <p:sldId id="313" r:id="rId12"/>
    <p:sldId id="314" r:id="rId13"/>
    <p:sldId id="315" r:id="rId14"/>
    <p:sldId id="390" r:id="rId15"/>
    <p:sldId id="392" r:id="rId16"/>
    <p:sldId id="310" r:id="rId17"/>
    <p:sldId id="400" r:id="rId18"/>
    <p:sldId id="317" r:id="rId19"/>
    <p:sldId id="325" r:id="rId20"/>
    <p:sldId id="289" r:id="rId21"/>
    <p:sldId id="395" r:id="rId22"/>
    <p:sldId id="394" r:id="rId23"/>
    <p:sldId id="348" r:id="rId24"/>
    <p:sldId id="328" r:id="rId25"/>
    <p:sldId id="330" r:id="rId26"/>
    <p:sldId id="331" r:id="rId27"/>
    <p:sldId id="399" r:id="rId28"/>
    <p:sldId id="333" r:id="rId29"/>
    <p:sldId id="337" r:id="rId30"/>
    <p:sldId id="340" r:id="rId31"/>
    <p:sldId id="341" r:id="rId32"/>
    <p:sldId id="342" r:id="rId33"/>
    <p:sldId id="396" r:id="rId34"/>
    <p:sldId id="397" r:id="rId35"/>
    <p:sldId id="39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ek\Desktop\Finprog_25.12%20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172.20.254.254\petpartq\Debt%20Presentations\Debt%202017%20from%20Minister%20to%20President\Data.xlsx" TargetMode="External"/><Relationship Id="rId1" Type="http://schemas.openxmlformats.org/officeDocument/2006/relationships/themeOverride" Target="../theme/themeOverride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tak%20Marutyan\Desktop\Hankavan_October_2017\Data.xlsx" TargetMode="External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172.20.254.254\petpartq\Debt%20Presentations\Debt%202017%20from%20Minister%20to%20President\Primary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860184611755E-2"/>
          <c:y val="0.37632748192148646"/>
          <c:w val="0.89807497943354098"/>
          <c:h val="0.4975543399137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Sheet5!$E$36:$G$36</c:f>
              <c:strCache>
                <c:ptCount val="3"/>
                <c:pt idx="0">
                  <c:v>2017 սպասում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2.7777777777777807E-2"/>
                  <c:y val="1.12335260240881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A6-4534-A934-87282D2BC69E}"/>
                </c:ext>
              </c:extLst>
            </c:dLbl>
            <c:dLbl>
              <c:idx val="2"/>
              <c:layout>
                <c:manualLayout>
                  <c:x val="-1.8518518518518517E-2"/>
                  <c:y val="0.225490495024511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A6-4534-A934-87282D2BC69E}"/>
                </c:ext>
              </c:extLst>
            </c:dLbl>
            <c:dLbl>
              <c:idx val="3"/>
              <c:layout>
                <c:manualLayout>
                  <c:x val="-2.4691358024691357E-2"/>
                  <c:y val="0.254901862396996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A6-4534-A934-87282D2BC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Sheet5!$H$35:$M$35</c:f>
              <c:strCache>
                <c:ptCount val="6"/>
                <c:pt idx="0">
                  <c:v>ՀՆԱ</c:v>
                </c:pt>
                <c:pt idx="1">
                  <c:v>Արդյունաբեր.</c:v>
                </c:pt>
                <c:pt idx="2">
                  <c:v>Գյուղատնտ.</c:v>
                </c:pt>
                <c:pt idx="3">
                  <c:v>Շինարարությ.</c:v>
                </c:pt>
                <c:pt idx="4">
                  <c:v>Ծառայություն</c:v>
                </c:pt>
                <c:pt idx="5">
                  <c:v>Զուտ հարկեր</c:v>
                </c:pt>
              </c:strCache>
            </c:strRef>
          </c:cat>
          <c:val>
            <c:numRef>
              <c:f>Sheet5!$H$36:$M$36</c:f>
              <c:numCache>
                <c:formatCode>0.0</c:formatCode>
                <c:ptCount val="6"/>
                <c:pt idx="0" formatCode="General">
                  <c:v>4.3</c:v>
                </c:pt>
                <c:pt idx="1">
                  <c:v>9</c:v>
                </c:pt>
                <c:pt idx="2">
                  <c:v>-3</c:v>
                </c:pt>
                <c:pt idx="3">
                  <c:v>-3</c:v>
                </c:pt>
                <c:pt idx="4" formatCode="General">
                  <c:v>6.5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0A-4711-A98D-DC533ABEE387}"/>
            </c:ext>
          </c:extLst>
        </c:ser>
        <c:ser>
          <c:idx val="1"/>
          <c:order val="1"/>
          <c:tx>
            <c:strRef>
              <c:f>Sheet5!$E$37:$G$37</c:f>
              <c:strCache>
                <c:ptCount val="3"/>
                <c:pt idx="0">
                  <c:v>2017 սպասում (վերանայված) 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6.1728395061728392E-3"/>
                  <c:y val="0.191176396797747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A6-4534-A934-87282D2BC69E}"/>
                </c:ext>
              </c:extLst>
            </c:dLbl>
            <c:dLbl>
              <c:idx val="4"/>
              <c:layout>
                <c:manualLayout>
                  <c:x val="-5.4644808743170405E-3"/>
                  <c:y val="2.0833324789482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A6-4534-A934-87282D2BC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Sheet5!$H$35:$M$35</c:f>
              <c:strCache>
                <c:ptCount val="6"/>
                <c:pt idx="0">
                  <c:v>ՀՆԱ</c:v>
                </c:pt>
                <c:pt idx="1">
                  <c:v>Արդյունաբեր.</c:v>
                </c:pt>
                <c:pt idx="2">
                  <c:v>Գյուղատնտ.</c:v>
                </c:pt>
                <c:pt idx="3">
                  <c:v>Շինարարությ.</c:v>
                </c:pt>
                <c:pt idx="4">
                  <c:v>Ծառայություն</c:v>
                </c:pt>
                <c:pt idx="5">
                  <c:v>Զուտ հարկեր</c:v>
                </c:pt>
              </c:strCache>
            </c:strRef>
          </c:cat>
          <c:val>
            <c:numRef>
              <c:f>Sheet5!$H$37:$M$37</c:f>
              <c:numCache>
                <c:formatCode>General</c:formatCode>
                <c:ptCount val="6"/>
                <c:pt idx="0">
                  <c:v>6.7</c:v>
                </c:pt>
                <c:pt idx="1">
                  <c:v>9.1</c:v>
                </c:pt>
                <c:pt idx="2">
                  <c:v>-2.2999999999999998</c:v>
                </c:pt>
                <c:pt idx="3" formatCode="0.0">
                  <c:v>0</c:v>
                </c:pt>
                <c:pt idx="4">
                  <c:v>9.5</c:v>
                </c:pt>
                <c:pt idx="5" formatCode="0.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0A-4711-A98D-DC533ABEE3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4"/>
        <c:axId val="46758528"/>
        <c:axId val="46768512"/>
      </c:barChart>
      <c:catAx>
        <c:axId val="4675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6768512"/>
        <c:crosses val="autoZero"/>
        <c:auto val="1"/>
        <c:lblAlgn val="ctr"/>
        <c:lblOffset val="100"/>
        <c:noMultiLvlLbl val="0"/>
      </c:catAx>
      <c:valAx>
        <c:axId val="467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4675852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5.4458539904734128E-2"/>
          <c:y val="0.87919141609100815"/>
          <c:w val="0.82505447432278523"/>
          <c:h val="0.1208087835482136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050">
          <a:solidFill>
            <a:schemeClr val="dk1"/>
          </a:solidFill>
          <a:latin typeface="GHEA Grapalat" pitchFamily="50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y-AM" sz="1400" b="1" dirty="0">
                <a:latin typeface="GHEA Grapalat" panose="02000506050000020003" pitchFamily="50" charset="0"/>
              </a:rPr>
              <a:t>Պղնձի</a:t>
            </a:r>
            <a:r>
              <a:rPr lang="en-US" sz="1400" b="1" dirty="0">
                <a:latin typeface="GHEA Grapalat" panose="02000506050000020003" pitchFamily="50" charset="0"/>
              </a:rPr>
              <a:t> </a:t>
            </a:r>
            <a:r>
              <a:rPr lang="hy-AM" sz="1400" b="1" baseline="0" dirty="0">
                <a:latin typeface="GHEA Grapalat" panose="02000506050000020003" pitchFamily="50" charset="0"/>
              </a:rPr>
              <a:t>գներ</a:t>
            </a:r>
            <a:r>
              <a:rPr lang="en-US" sz="1400" b="1" baseline="0" dirty="0">
                <a:latin typeface="GHEA Grapalat" panose="02000506050000020003" pitchFamily="50" charset="0"/>
              </a:rPr>
              <a:t>ի </a:t>
            </a:r>
            <a:r>
              <a:rPr lang="en-US" sz="1400" b="1" baseline="0" dirty="0" err="1">
                <a:latin typeface="GHEA Grapalat" panose="02000506050000020003" pitchFamily="50" charset="0"/>
              </a:rPr>
              <a:t>աճը</a:t>
            </a:r>
            <a:r>
              <a:rPr lang="en-US" sz="1400" b="1" baseline="0" dirty="0">
                <a:latin typeface="GHEA Grapalat" panose="02000506050000020003" pitchFamily="50" charset="0"/>
              </a:rPr>
              <a:t>, %</a:t>
            </a:r>
            <a:endParaRPr lang="en-US" sz="1400" b="1" dirty="0">
              <a:latin typeface="GHEA Grapalat" panose="02000506050000020003" pitchFamily="50" charset="0"/>
            </a:endParaRPr>
          </a:p>
        </c:rich>
      </c:tx>
      <c:layout>
        <c:manualLayout>
          <c:xMode val="edge"/>
          <c:yMode val="edge"/>
          <c:x val="0.3460327513408649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392588154741527"/>
          <c:y val="0.16225567834131241"/>
          <c:w val="0.80621904598881666"/>
          <c:h val="0.575554034006618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Կանխ. Մայիս (ԱՄՀ)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971014492753589E-2"/>
                  <c:y val="-0.11594202898550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64-4B26-8047-3EA9BD154A45}"/>
                </c:ext>
              </c:extLst>
            </c:dLbl>
            <c:dLbl>
              <c:idx val="1"/>
              <c:layout>
                <c:manualLayout>
                  <c:x val="-6.5217391304347824E-2"/>
                  <c:y val="-0.10144927536231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64-4B26-8047-3EA9BD154A45}"/>
                </c:ext>
              </c:extLst>
            </c:dLbl>
            <c:dLbl>
              <c:idx val="2"/>
              <c:layout>
                <c:manualLayout>
                  <c:x val="-7.6086956521739191E-2"/>
                  <c:y val="-0.18840579710144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64-4B26-8047-3EA9BD154A45}"/>
                </c:ext>
              </c:extLst>
            </c:dLbl>
            <c:dLbl>
              <c:idx val="3"/>
              <c:layout>
                <c:manualLayout>
                  <c:x val="-0.10507246376811594"/>
                  <c:y val="-0.10869565217391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64-4B26-8047-3EA9BD154A45}"/>
                </c:ext>
              </c:extLst>
            </c:dLbl>
            <c:dLbl>
              <c:idx val="4"/>
              <c:layout>
                <c:manualLayout>
                  <c:x val="-2.1739130434782608E-2"/>
                  <c:y val="7.246376811594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64-4B26-8047-3EA9BD154A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5"/>
                <c:pt idx="0">
                  <c:v>-7.8834005671989091</c:v>
                </c:pt>
                <c:pt idx="1">
                  <c:v>-6.3847067325570581</c:v>
                </c:pt>
                <c:pt idx="2">
                  <c:v>-19.712389513419577</c:v>
                </c:pt>
                <c:pt idx="3">
                  <c:v>-11.660732856065612</c:v>
                </c:pt>
                <c:pt idx="4">
                  <c:v>17.21570323408848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F1-4839-A530-2B65D057B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Կանխ. Հուլիս (ԱՄՀ)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64-4B26-8047-3EA9BD154A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5"/>
                <c:pt idx="3" formatCode="0.0">
                  <c:v>-11.660732856065612</c:v>
                </c:pt>
                <c:pt idx="4" formatCode="0.0">
                  <c:v>19.702477873817283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F1-4839-A530-2B65D057B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Փաստ (ՀԲ)</c:v>
                </c:pt>
              </c:strCache>
            </c:strRef>
          </c:tx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64-4B26-8047-3EA9BD154A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5"/>
                <c:pt idx="3" formatCode="0.0">
                  <c:v>-11.660732856065612</c:v>
                </c:pt>
                <c:pt idx="4" formatCode="0.0">
                  <c:v>26.746096900000001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F64-4B26-8047-3EA9BD154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80928"/>
        <c:axId val="53582464"/>
      </c:lineChart>
      <c:catAx>
        <c:axId val="5358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82464"/>
        <c:crosses val="autoZero"/>
        <c:auto val="1"/>
        <c:lblAlgn val="ctr"/>
        <c:lblOffset val="100"/>
        <c:noMultiLvlLbl val="0"/>
      </c:catAx>
      <c:valAx>
        <c:axId val="53582464"/>
        <c:scaling>
          <c:orientation val="minMax"/>
          <c:max val="3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80928"/>
        <c:crosses val="autoZero"/>
        <c:crossBetween val="between"/>
        <c:majorUnit val="30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"/>
          <c:y val="0.77933812621248433"/>
          <c:w val="1"/>
          <c:h val="0.2206618737875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y-AM" sz="1800" b="1" i="0" u="none" strike="noStrike" kern="1200" spc="0" baseline="0" noProof="0">
                <a:solidFill>
                  <a:schemeClr val="dk1"/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r>
              <a:rPr lang="en-US" sz="1800" b="1" i="0" baseline="0" dirty="0" err="1">
                <a:effectLst/>
              </a:rPr>
              <a:t>Ապրանքների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ներմուծում</a:t>
            </a:r>
            <a:r>
              <a:rPr lang="en-US" sz="1800" b="1" i="0" baseline="0" dirty="0">
                <a:effectLst/>
              </a:rPr>
              <a:t>, </a:t>
            </a:r>
            <a:r>
              <a:rPr lang="en-US" sz="1800" b="1" i="0" baseline="0" dirty="0" err="1">
                <a:effectLst/>
              </a:rPr>
              <a:t>աճ</a:t>
            </a:r>
            <a:r>
              <a:rPr lang="en-US" sz="1800" b="1" i="0" baseline="0" dirty="0">
                <a:effectLst/>
              </a:rPr>
              <a:t>,%</a:t>
            </a:r>
            <a:endParaRPr lang="hy-AM" sz="1800" b="1" dirty="0">
              <a:effectLst/>
            </a:endParaRPr>
          </a:p>
        </c:rich>
      </c:tx>
      <c:layout>
        <c:manualLayout>
          <c:xMode val="edge"/>
          <c:yMode val="edge"/>
          <c:x val="0.18734015163843792"/>
          <c:y val="1.353838238006183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159612860892389E-2"/>
          <c:y val="0.13454913455624132"/>
          <c:w val="0.91392372047244097"/>
          <c:h val="0.566048295425270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Ընթացիկ հաշիվ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0808686023622046E-2"/>
                  <c:y val="-3.5232465844459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81-4ADC-B57E-1E8458253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5"/>
                <c:pt idx="0">
                  <c:v>5.6</c:v>
                </c:pt>
                <c:pt idx="1">
                  <c:v>-2</c:v>
                </c:pt>
                <c:pt idx="2">
                  <c:v>-25.1</c:v>
                </c:pt>
                <c:pt idx="3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481-4ADC-B57E-1E8458253D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2017թ. բյուջե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CC-4022-B843-09C28CE5DFF7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ADC-B57E-1E8458253D6F}"/>
                </c:ext>
              </c:extLst>
            </c:dLbl>
            <c:dLbl>
              <c:idx val="8"/>
              <c:layout>
                <c:manualLayout>
                  <c:x val="-9.5923621629967156E-4"/>
                  <c:y val="9.17234289702194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81-4ADC-B57E-1E8458253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Sheet1!$B$3:$I$3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481-4ADC-B57E-1E8458253D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ՄԺԾԾ (2018-2020թթ.)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CC-4022-B843-09C28CE5DFF7}"/>
                </c:ext>
              </c:extLst>
            </c:dLbl>
            <c:dLbl>
              <c:idx val="4"/>
              <c:layout>
                <c:manualLayout>
                  <c:x val="7.2756620858304387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CC-4022-B843-09C28CE5DFF7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81-4ADC-B57E-1E8458253D6F}"/>
                </c:ext>
              </c:extLst>
            </c:dLbl>
            <c:dLbl>
              <c:idx val="7"/>
              <c:layout>
                <c:manualLayout>
                  <c:x val="-9.0620866350370755E-3"/>
                  <c:y val="-9.025588253374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81-4ADC-B57E-1E8458253D6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81-4ADC-B57E-1E8458253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Sheet1!$B$4:$I$4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481-4ADC-B57E-1E8458253D6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2018թ. բյուջեի սպասում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CC-4022-B843-09C28CE5DFF7}"/>
                </c:ext>
              </c:extLst>
            </c:dLbl>
            <c:dLbl>
              <c:idx val="4"/>
              <c:layout>
                <c:manualLayout>
                  <c:x val="2.6668266620732501E-3"/>
                  <c:y val="-9.02558825337455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4"/>
                      </a:solidFill>
                      <a:latin typeface="GHEA Grapalat" panose="0200050605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CC-4022-B843-09C28CE5DFF7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81-4ADC-B57E-1E8458253D6F}"/>
                </c:ext>
              </c:extLst>
            </c:dLbl>
            <c:dLbl>
              <c:idx val="7"/>
              <c:layout>
                <c:manualLayout>
                  <c:x val="-8.4154742978272395E-3"/>
                  <c:y val="-9.02558825337455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81-4ADC-B57E-1E8458253D6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81-4ADC-B57E-1E8458253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4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5"/>
                <c:pt idx="3" formatCode="0.0">
                  <c:v>0.9</c:v>
                </c:pt>
                <c:pt idx="4" formatCode="#,##0.0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7481-4ADC-B57E-1E8458253D6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ներկա կանխատեսում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GHEA Grapalat" panose="0200050605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81-4ADC-B57E-1E8458253D6F}"/>
                </c:ext>
              </c:extLst>
            </c:dLbl>
            <c:dLbl>
              <c:idx val="7"/>
              <c:layout>
                <c:manualLayout>
                  <c:x val="-3.7026985299333612E-2"/>
                  <c:y val="-5.4300284163894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81-4ADC-B57E-1E8458253D6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81-4ADC-B57E-1E8458253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5"/>
                <c:pt idx="3" formatCode="0.0">
                  <c:v>0.9</c:v>
                </c:pt>
                <c:pt idx="4" formatCode="#,##0.0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7481-4ADC-B57E-1E8458253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37120"/>
        <c:axId val="53639040"/>
      </c:lineChart>
      <c:catAx>
        <c:axId val="536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/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53639040"/>
        <c:crosses val="autoZero"/>
        <c:auto val="1"/>
        <c:lblAlgn val="ctr"/>
        <c:lblOffset val="100"/>
        <c:noMultiLvlLbl val="0"/>
      </c:catAx>
      <c:valAx>
        <c:axId val="5363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5363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2671794432633405"/>
          <c:w val="1"/>
          <c:h val="0.173282055673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GHEA Grapalat" panose="0200050605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GHEA Grapalat" panose="02000506050000020003" pitchFamily="50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05966845603233E-2"/>
          <c:y val="5.4723109589050155E-2"/>
          <c:w val="0.91681881256453224"/>
          <c:h val="0.567106753590777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Հոկտեմբերի տվյալներով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707165109034268E-2"/>
                  <c:y val="-3.1051300922448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C55-46A6-BAB5-23DC8B92AA97}"/>
                </c:ext>
              </c:extLst>
            </c:dLbl>
            <c:dLbl>
              <c:idx val="7"/>
              <c:layout>
                <c:manualLayout>
                  <c:x val="-2.2308435744597347E-2"/>
                  <c:y val="-4.0737195742782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C55-46A6-BAB5-23DC8B92AA97}"/>
                </c:ext>
              </c:extLst>
            </c:dLbl>
            <c:dLbl>
              <c:idx val="8"/>
              <c:layout>
                <c:manualLayout>
                  <c:x val="-2.3903451320921334E-2"/>
                  <c:y val="3.3521331213113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C55-46A6-BAB5-23DC8B92A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Հունվար</c:v>
                </c:pt>
                <c:pt idx="1">
                  <c:v>Փորտվար</c:v>
                </c:pt>
                <c:pt idx="2">
                  <c:v>Մարտ</c:v>
                </c:pt>
                <c:pt idx="3">
                  <c:v>Ապրիլ</c:v>
                </c:pt>
                <c:pt idx="4">
                  <c:v>Մայիս</c:v>
                </c:pt>
                <c:pt idx="5">
                  <c:v>Հունիս</c:v>
                </c:pt>
                <c:pt idx="6">
                  <c:v>Հուլիս</c:v>
                </c:pt>
                <c:pt idx="7">
                  <c:v>Օգոստոս</c:v>
                </c:pt>
                <c:pt idx="8">
                  <c:v>Սեպտեմբեր</c:v>
                </c:pt>
                <c:pt idx="9">
                  <c:v>Հոկտեմբեր</c:v>
                </c:pt>
                <c:pt idx="10">
                  <c:v>Նոյեմբեր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38.5</c:v>
                </c:pt>
                <c:pt idx="1">
                  <c:v>20.2</c:v>
                </c:pt>
                <c:pt idx="2">
                  <c:v>12.6</c:v>
                </c:pt>
                <c:pt idx="3">
                  <c:v>7.9</c:v>
                </c:pt>
                <c:pt idx="4">
                  <c:v>19.399999999999999</c:v>
                </c:pt>
                <c:pt idx="5">
                  <c:v>21.2</c:v>
                </c:pt>
                <c:pt idx="6">
                  <c:v>24.6</c:v>
                </c:pt>
                <c:pt idx="7">
                  <c:v>22.3</c:v>
                </c:pt>
                <c:pt idx="8">
                  <c:v>23.2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55-46A6-BAB5-23DC8B92AA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Նոյեմբերի տվյալներով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897220791326319E-2"/>
                  <c:y val="3.87435792813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55-46A6-BAB5-23DC8B92AA97}"/>
                </c:ext>
              </c:extLst>
            </c:dLbl>
            <c:dLbl>
              <c:idx val="1"/>
              <c:layout>
                <c:manualLayout>
                  <c:x val="-2.8320945863075528E-2"/>
                  <c:y val="3.5514947674559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55-46A6-BAB5-23DC8B92AA97}"/>
                </c:ext>
              </c:extLst>
            </c:dLbl>
            <c:dLbl>
              <c:idx val="2"/>
              <c:layout>
                <c:manualLayout>
                  <c:x val="-2.3532759339661983E-2"/>
                  <c:y val="3.2286316067780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55-46A6-BAB5-23DC8B92AA97}"/>
                </c:ext>
              </c:extLst>
            </c:dLbl>
            <c:dLbl>
              <c:idx val="3"/>
              <c:layout>
                <c:manualLayout>
                  <c:x val="-2.279441705300856E-2"/>
                  <c:y val="3.8743579281337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C55-46A6-BAB5-23DC8B92AA97}"/>
                </c:ext>
              </c:extLst>
            </c:dLbl>
            <c:dLbl>
              <c:idx val="4"/>
              <c:layout>
                <c:manualLayout>
                  <c:x val="-6.102877327250027E-3"/>
                  <c:y val="-3.22863160677815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55-46A6-BAB5-23DC8B92AA97}"/>
                </c:ext>
              </c:extLst>
            </c:dLbl>
            <c:dLbl>
              <c:idx val="5"/>
              <c:layout>
                <c:manualLayout>
                  <c:x val="-2.4679176785144849E-2"/>
                  <c:y val="-3.551494767455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C55-46A6-BAB5-23DC8B92AA97}"/>
                </c:ext>
              </c:extLst>
            </c:dLbl>
            <c:dLbl>
              <c:idx val="6"/>
              <c:layout>
                <c:manualLayout>
                  <c:x val="-2.2651163931611352E-2"/>
                  <c:y val="4.1972210888115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C55-46A6-BAB5-23DC8B92AA97}"/>
                </c:ext>
              </c:extLst>
            </c:dLbl>
            <c:dLbl>
              <c:idx val="7"/>
              <c:layout>
                <c:manualLayout>
                  <c:x val="-2.1423700542105135E-2"/>
                  <c:y val="3.8743579281337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C55-46A6-BAB5-23DC8B92AA97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C55-46A6-BAB5-23DC8B92AA97}"/>
                </c:ext>
              </c:extLst>
            </c:dLbl>
            <c:dLbl>
              <c:idx val="9"/>
              <c:layout>
                <c:manualLayout>
                  <c:x val="-5.2964407486447368E-4"/>
                  <c:y val="1.6143158033890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C55-46A6-BAB5-23DC8B92A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2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Հունվար</c:v>
                </c:pt>
                <c:pt idx="1">
                  <c:v>Փորտվար</c:v>
                </c:pt>
                <c:pt idx="2">
                  <c:v>Մարտ</c:v>
                </c:pt>
                <c:pt idx="3">
                  <c:v>Ապրիլ</c:v>
                </c:pt>
                <c:pt idx="4">
                  <c:v>Մայիս</c:v>
                </c:pt>
                <c:pt idx="5">
                  <c:v>Հունիս</c:v>
                </c:pt>
                <c:pt idx="6">
                  <c:v>Հուլիս</c:v>
                </c:pt>
                <c:pt idx="7">
                  <c:v>Օգոստոս</c:v>
                </c:pt>
                <c:pt idx="8">
                  <c:v>Սեպտեմբեր</c:v>
                </c:pt>
                <c:pt idx="9">
                  <c:v>Հոկտեմբեր</c:v>
                </c:pt>
                <c:pt idx="10">
                  <c:v>Նոյեմբեր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46.9</c:v>
                </c:pt>
                <c:pt idx="1">
                  <c:v>26.8</c:v>
                </c:pt>
                <c:pt idx="2">
                  <c:v>19.3</c:v>
                </c:pt>
                <c:pt idx="3">
                  <c:v>14.7</c:v>
                </c:pt>
                <c:pt idx="4">
                  <c:v>22.6</c:v>
                </c:pt>
                <c:pt idx="5">
                  <c:v>20.9</c:v>
                </c:pt>
                <c:pt idx="6">
                  <c:v>23.6</c:v>
                </c:pt>
                <c:pt idx="7">
                  <c:v>22.1</c:v>
                </c:pt>
                <c:pt idx="8">
                  <c:v>23.2</c:v>
                </c:pt>
                <c:pt idx="9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55-46A6-BAB5-23DC8B92AA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Դեկտեմբերի տվյալներով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035514018691591E-2"/>
                  <c:y val="-4.966448924700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55-46A6-BAB5-23DC8B92A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Հունվար</c:v>
                </c:pt>
                <c:pt idx="1">
                  <c:v>Փորտվար</c:v>
                </c:pt>
                <c:pt idx="2">
                  <c:v>Մարտ</c:v>
                </c:pt>
                <c:pt idx="3">
                  <c:v>Ապրիլ</c:v>
                </c:pt>
                <c:pt idx="4">
                  <c:v>Մայիս</c:v>
                </c:pt>
                <c:pt idx="5">
                  <c:v>Հունիս</c:v>
                </c:pt>
                <c:pt idx="6">
                  <c:v>Հուլիս</c:v>
                </c:pt>
                <c:pt idx="7">
                  <c:v>Օգոստոս</c:v>
                </c:pt>
                <c:pt idx="8">
                  <c:v>Սեպտեմբեր</c:v>
                </c:pt>
                <c:pt idx="9">
                  <c:v>Հոկտեմբեր</c:v>
                </c:pt>
                <c:pt idx="10">
                  <c:v>Նոյեմբեր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48.3</c:v>
                </c:pt>
                <c:pt idx="1">
                  <c:v>27.7</c:v>
                </c:pt>
                <c:pt idx="2">
                  <c:v>19.8</c:v>
                </c:pt>
                <c:pt idx="3">
                  <c:v>15.3</c:v>
                </c:pt>
                <c:pt idx="4">
                  <c:v>25.2</c:v>
                </c:pt>
                <c:pt idx="5">
                  <c:v>25.6</c:v>
                </c:pt>
                <c:pt idx="6">
                  <c:v>28.4</c:v>
                </c:pt>
                <c:pt idx="7">
                  <c:v>26.1</c:v>
                </c:pt>
                <c:pt idx="8">
                  <c:v>26.6</c:v>
                </c:pt>
                <c:pt idx="9">
                  <c:v>27.1</c:v>
                </c:pt>
                <c:pt idx="10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C55-46A6-BAB5-23DC8B92A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50784"/>
        <c:axId val="53764864"/>
      </c:lineChart>
      <c:catAx>
        <c:axId val="537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53764864"/>
        <c:crosses val="autoZero"/>
        <c:auto val="1"/>
        <c:lblAlgn val="ctr"/>
        <c:lblOffset val="100"/>
        <c:noMultiLvlLbl val="0"/>
      </c:catAx>
      <c:valAx>
        <c:axId val="53764864"/>
        <c:scaling>
          <c:orientation val="minMax"/>
          <c:max val="5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5375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910401098573419E-3"/>
          <c:y val="0.84754115813438935"/>
          <c:w val="0.99301777106718159"/>
          <c:h val="0.12726504469749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GHEA Grapalat" panose="0200050605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GHEA Grapalat" panose="02000506050000020003" pitchFamily="50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Ճշգրտված հարկեր/ՀՆԱ, </a:t>
            </a:r>
            <a:r>
              <a:rPr lang="en-US"/>
              <a:t>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32933383327084"/>
          <c:y val="5.4828001968503938E-2"/>
          <c:w val="0.84152405949256348"/>
          <c:h val="0.65451898486836313"/>
        </c:manualLayout>
      </c:layou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2018թ. բյուջե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4"/>
                <c:pt idx="2" formatCode="0.0">
                  <c:v>20.296454915747162</c:v>
                </c:pt>
                <c:pt idx="3" formatCode="0.0">
                  <c:v>20.898150982314043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D8-4DFD-9D25-672445142995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Փաստ</c:v>
                </c:pt>
              </c:strCache>
            </c:strRef>
          </c:tx>
          <c:dLbls>
            <c:dLbl>
              <c:idx val="3"/>
              <c:layout>
                <c:manualLayout>
                  <c:x val="-1.2398989898989899E-2"/>
                  <c:y val="3.3883171252108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D8-4DFD-9D25-67244514299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4"/>
                <c:pt idx="0">
                  <c:v>21.302024695996881</c:v>
                </c:pt>
                <c:pt idx="1">
                  <c:v>20.305906740402925</c:v>
                </c:pt>
                <c:pt idx="2">
                  <c:v>20.296454915747162</c:v>
                </c:pt>
                <c:pt idx="3">
                  <c:v>20.7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4D8-4DFD-9D25-6724451429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ՄԺԾԾ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4D8-4DFD-9D25-67244514299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320832"/>
        <c:axId val="89322624"/>
      </c:lineChart>
      <c:catAx>
        <c:axId val="8932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322624"/>
        <c:crosses val="autoZero"/>
        <c:auto val="1"/>
        <c:lblAlgn val="ctr"/>
        <c:lblOffset val="100"/>
        <c:noMultiLvlLbl val="0"/>
      </c:catAx>
      <c:valAx>
        <c:axId val="89322624"/>
        <c:scaling>
          <c:orientation val="minMax"/>
          <c:max val="23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320832"/>
        <c:crosses val="autoZero"/>
        <c:crossBetween val="between"/>
        <c:majorUnit val="0.5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y-AM" dirty="0"/>
              <a:t>Պակասուրդ</a:t>
            </a:r>
            <a:r>
              <a:rPr lang="ru-RU" dirty="0"/>
              <a:t>/ՀՆԱ, </a:t>
            </a:r>
            <a:r>
              <a:rPr lang="en-US" dirty="0"/>
              <a:t>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32933383327084"/>
          <c:y val="0.16390817234362506"/>
          <c:w val="0.84152405949256348"/>
          <c:h val="0.54543892912587799"/>
        </c:manualLayout>
      </c:layou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2018թ. բյուջե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dLbls>
            <c:dLbl>
              <c:idx val="3"/>
              <c:layout>
                <c:manualLayout>
                  <c:x val="-1.3901614570905909E-2"/>
                  <c:y val="6.1153185187730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13-4359-B61C-AE532DD56A0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4"/>
                <c:pt idx="2" formatCode="0.0">
                  <c:v>-5.471722486461549</c:v>
                </c:pt>
                <c:pt idx="3" formatCode="0.0">
                  <c:v>-3.5806977953839012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213-4359-B61C-AE532DD56A01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Փաստ</c:v>
                </c:pt>
              </c:strCache>
            </c:strRef>
          </c:tx>
          <c:dLbls>
            <c:dLbl>
              <c:idx val="3"/>
              <c:layout>
                <c:manualLayout>
                  <c:x val="-1.2398989898989899E-2"/>
                  <c:y val="-3.883686590954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13-4359-B61C-AE532DD56A0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4"/>
                <c:pt idx="0">
                  <c:v>-1.8698910803389344</c:v>
                </c:pt>
                <c:pt idx="1">
                  <c:v>-4.783306569557837</c:v>
                </c:pt>
                <c:pt idx="2">
                  <c:v>-5.471722486461549</c:v>
                </c:pt>
                <c:pt idx="3">
                  <c:v>-3.2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213-4359-B61C-AE532DD56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ՄԺԾԾ</c:v>
                </c:pt>
              </c:strCache>
            </c:strRef>
          </c:tx>
          <c:dLbls>
            <c:dLbl>
              <c:idx val="3"/>
              <c:layout>
                <c:manualLayout>
                  <c:x val="-8.7133937803229228E-2"/>
                  <c:y val="-7.5196884490376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13-4359-B61C-AE532DD56A01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213-4359-B61C-AE532DD56A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367680"/>
        <c:axId val="91385856"/>
      </c:lineChart>
      <c:catAx>
        <c:axId val="9136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385856"/>
        <c:crosses val="autoZero"/>
        <c:auto val="1"/>
        <c:lblAlgn val="ctr"/>
        <c:lblOffset val="100"/>
        <c:noMultiLvlLbl val="0"/>
      </c:catAx>
      <c:valAx>
        <c:axId val="91385856"/>
        <c:scaling>
          <c:orientation val="minMax"/>
          <c:max val="0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367680"/>
        <c:crosses val="autoZero"/>
        <c:crossBetween val="between"/>
        <c:majorUnit val="0.5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Պակասուրդ/ՀՆԱ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1.8698910803389344</c:v>
                </c:pt>
                <c:pt idx="1">
                  <c:v>4.7833065675751385</c:v>
                </c:pt>
                <c:pt idx="2">
                  <c:v>5.471722486461549</c:v>
                </c:pt>
                <c:pt idx="3">
                  <c:v>3.2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3E-424A-ACEC-9277793E3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130880"/>
        <c:axId val="9113305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Ոչ ֆինանսական ակտիվների հետ գործառնություններ/ ՀՆԱ, %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2.7698759995156386</c:v>
                </c:pt>
                <c:pt idx="1">
                  <c:v>3.372164978214514</c:v>
                </c:pt>
                <c:pt idx="2">
                  <c:v>3.2928894010285239</c:v>
                </c:pt>
                <c:pt idx="3">
                  <c:v>2.6</c:v>
                </c:pt>
                <c:pt idx="4">
                  <c:v>2.6550851973801111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3E-424A-ACEC-9277793E3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30880"/>
        <c:axId val="91133056"/>
      </c:lineChart>
      <c:catAx>
        <c:axId val="9113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133056"/>
        <c:crosses val="autoZero"/>
        <c:auto val="1"/>
        <c:lblAlgn val="ctr"/>
        <c:lblOffset val="100"/>
        <c:noMultiLvlLbl val="0"/>
      </c:catAx>
      <c:valAx>
        <c:axId val="91133056"/>
        <c:scaling>
          <c:orientation val="minMax"/>
          <c:max val="6"/>
          <c:min val="1.8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1130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GHEA Grapalat" pitchFamily="50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774002800726945E-2"/>
          <c:y val="4.9493332359861267E-2"/>
          <c:w val="0.93770010991839348"/>
          <c:h val="0.703265134689611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Sheet3!$A$9</c:f>
              <c:strCache>
                <c:ptCount val="1"/>
                <c:pt idx="0">
                  <c:v>Արտաքին վարկեր</c:v>
                </c:pt>
              </c:strCache>
            </c:strRef>
          </c:tx>
          <c:invertIfNegative val="0"/>
          <c:cat>
            <c:numRef>
              <c:f>Sheet3!$B$8:$AL$8</c:f>
              <c:numCache>
                <c:formatCode>General</c:formatCode>
                <c:ptCount val="3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</c:numCache>
            </c:numRef>
          </c:cat>
          <c:val>
            <c:numRef>
              <c:f>Sheet3!$B$9:$AL$9</c:f>
              <c:numCache>
                <c:formatCode>_(* #,##0.0_);_(* \(#,##0.0\);_(* "-"??_);_(@_)</c:formatCode>
                <c:ptCount val="37"/>
                <c:pt idx="0">
                  <c:v>139.96630649532821</c:v>
                </c:pt>
                <c:pt idx="1">
                  <c:v>163.90991828241476</c:v>
                </c:pt>
                <c:pt idx="2">
                  <c:v>190.06719263525349</c:v>
                </c:pt>
                <c:pt idx="3">
                  <c:v>204.96714689870007</c:v>
                </c:pt>
                <c:pt idx="4">
                  <c:v>202.99110812275288</c:v>
                </c:pt>
                <c:pt idx="5">
                  <c:v>208.12511700209842</c:v>
                </c:pt>
                <c:pt idx="6">
                  <c:v>211.76490567615767</c:v>
                </c:pt>
                <c:pt idx="7">
                  <c:v>224.83266378040051</c:v>
                </c:pt>
                <c:pt idx="8">
                  <c:v>317.52065411202466</c:v>
                </c:pt>
                <c:pt idx="9">
                  <c:v>228.8972419092876</c:v>
                </c:pt>
                <c:pt idx="10">
                  <c:v>207.34913494677369</c:v>
                </c:pt>
                <c:pt idx="11">
                  <c:v>198.82518234349376</c:v>
                </c:pt>
                <c:pt idx="12">
                  <c:v>195.33995351683839</c:v>
                </c:pt>
                <c:pt idx="13">
                  <c:v>185.51491170132559</c:v>
                </c:pt>
                <c:pt idx="14">
                  <c:v>185.06046312989662</c:v>
                </c:pt>
                <c:pt idx="15">
                  <c:v>169.88469586555732</c:v>
                </c:pt>
                <c:pt idx="16">
                  <c:v>160.90699050843781</c:v>
                </c:pt>
                <c:pt idx="17">
                  <c:v>131.69981430001724</c:v>
                </c:pt>
                <c:pt idx="18">
                  <c:v>100.34639461294014</c:v>
                </c:pt>
                <c:pt idx="19">
                  <c:v>91.559588159264877</c:v>
                </c:pt>
                <c:pt idx="20">
                  <c:v>76.021458492230707</c:v>
                </c:pt>
                <c:pt idx="21">
                  <c:v>63.898237743981781</c:v>
                </c:pt>
                <c:pt idx="22">
                  <c:v>46.372105433617222</c:v>
                </c:pt>
                <c:pt idx="23">
                  <c:v>33.867495354216437</c:v>
                </c:pt>
                <c:pt idx="24">
                  <c:v>23.627292319426459</c:v>
                </c:pt>
                <c:pt idx="25">
                  <c:v>20.978504431554985</c:v>
                </c:pt>
                <c:pt idx="26">
                  <c:v>17.330101948556031</c:v>
                </c:pt>
                <c:pt idx="27">
                  <c:v>8.1305881391814747</c:v>
                </c:pt>
                <c:pt idx="28">
                  <c:v>1.1873238158070574</c:v>
                </c:pt>
                <c:pt idx="29">
                  <c:v>1.0188260488484098</c:v>
                </c:pt>
                <c:pt idx="30">
                  <c:v>0.65079673469360977</c:v>
                </c:pt>
                <c:pt idx="31">
                  <c:v>0.52199406821415317</c:v>
                </c:pt>
                <c:pt idx="32">
                  <c:v>0.21552149831794395</c:v>
                </c:pt>
                <c:pt idx="33">
                  <c:v>3.7851594901191207E-2</c:v>
                </c:pt>
                <c:pt idx="34">
                  <c:v>3.7851594901191207E-2</c:v>
                </c:pt>
                <c:pt idx="35">
                  <c:v>3.7851594901191207E-2</c:v>
                </c:pt>
                <c:pt idx="36">
                  <c:v>3.7851594901191207E-2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C3-4974-8926-9106D6973C94}"/>
            </c:ext>
          </c:extLst>
        </c:ser>
        <c:ser>
          <c:idx val="1"/>
          <c:order val="1"/>
          <c:tx>
            <c:strRef>
              <c:f>Sheet3!$A$10</c:f>
              <c:strCache>
                <c:ptCount val="1"/>
                <c:pt idx="0">
                  <c:v>Եվրապարտատոմսեր</c:v>
                </c:pt>
              </c:strCache>
            </c:strRef>
          </c:tx>
          <c:invertIfNegative val="0"/>
          <c:cat>
            <c:numRef>
              <c:f>Sheet3!$B$8:$AL$8</c:f>
              <c:numCache>
                <c:formatCode>General</c:formatCode>
                <c:ptCount val="3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</c:numCache>
            </c:numRef>
          </c:cat>
          <c:val>
            <c:numRef>
              <c:f>Sheet3!$B$10:$AL$10</c:f>
              <c:numCache>
                <c:formatCode>General</c:formatCode>
                <c:ptCount val="37"/>
                <c:pt idx="2" formatCode="_(* #,##0.0_);_(* \(#,##0.0\);_(* &quot;-&quot;??_);_(@_)">
                  <c:v>500.072</c:v>
                </c:pt>
                <c:pt idx="7" formatCode="_(* #,##0.0_);_(* \(#,##0.0\);_(* &quot;-&quot;??_);_(@_)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C3-4974-8926-9106D6973C94}"/>
            </c:ext>
          </c:extLst>
        </c:ser>
        <c:ser>
          <c:idx val="2"/>
          <c:order val="2"/>
          <c:tx>
            <c:strRef>
              <c:f>Sheet3!$A$11</c:f>
              <c:strCache>
                <c:ptCount val="1"/>
                <c:pt idx="0">
                  <c:v>Դրամային պարտատոմսեր</c:v>
                </c:pt>
              </c:strCache>
            </c:strRef>
          </c:tx>
          <c:invertIfNegative val="0"/>
          <c:cat>
            <c:numRef>
              <c:f>Sheet3!$B$8:$AL$8</c:f>
              <c:numCache>
                <c:formatCode>General</c:formatCode>
                <c:ptCount val="3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</c:numCache>
            </c:numRef>
          </c:cat>
          <c:val>
            <c:numRef>
              <c:f>Sheet3!$B$11:$AL$11</c:f>
              <c:numCache>
                <c:formatCode>_(* #,##0.0_);_(* \(#,##0.0\);_(* "-"??_);_(@_)</c:formatCode>
                <c:ptCount val="37"/>
                <c:pt idx="0">
                  <c:v>186.03375955381119</c:v>
                </c:pt>
                <c:pt idx="1">
                  <c:v>125.97773600495765</c:v>
                </c:pt>
                <c:pt idx="2">
                  <c:v>132.67055980169386</c:v>
                </c:pt>
                <c:pt idx="3">
                  <c:v>144.11340012394135</c:v>
                </c:pt>
                <c:pt idx="4">
                  <c:v>57.023342284651932</c:v>
                </c:pt>
                <c:pt idx="5">
                  <c:v>30.210700268539558</c:v>
                </c:pt>
                <c:pt idx="6">
                  <c:v>0</c:v>
                </c:pt>
                <c:pt idx="7">
                  <c:v>87.945052675067132</c:v>
                </c:pt>
                <c:pt idx="8">
                  <c:v>0</c:v>
                </c:pt>
                <c:pt idx="9">
                  <c:v>24.788266887006817</c:v>
                </c:pt>
                <c:pt idx="10">
                  <c:v>38.607911588514767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90.890311919024995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165.25511258004545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52.055360462714312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C3-4974-8926-9106D6973C94}"/>
            </c:ext>
          </c:extLst>
        </c:ser>
        <c:ser>
          <c:idx val="3"/>
          <c:order val="3"/>
          <c:tx>
            <c:strRef>
              <c:f>Sheet3!$A$12</c:f>
              <c:strCache>
                <c:ptCount val="1"/>
                <c:pt idx="0">
                  <c:v>Երաշխիքներ</c:v>
                </c:pt>
              </c:strCache>
            </c:strRef>
          </c:tx>
          <c:invertIfNegative val="0"/>
          <c:cat>
            <c:numRef>
              <c:f>Sheet3!$B$8:$AL$8</c:f>
              <c:numCache>
                <c:formatCode>General</c:formatCode>
                <c:ptCount val="3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  <c:pt idx="18">
                  <c:v>2036</c:v>
                </c:pt>
                <c:pt idx="19">
                  <c:v>2037</c:v>
                </c:pt>
                <c:pt idx="20">
                  <c:v>2038</c:v>
                </c:pt>
                <c:pt idx="21">
                  <c:v>2039</c:v>
                </c:pt>
                <c:pt idx="22">
                  <c:v>2040</c:v>
                </c:pt>
                <c:pt idx="23">
                  <c:v>2041</c:v>
                </c:pt>
                <c:pt idx="24">
                  <c:v>2042</c:v>
                </c:pt>
                <c:pt idx="25">
                  <c:v>2043</c:v>
                </c:pt>
                <c:pt idx="26">
                  <c:v>2044</c:v>
                </c:pt>
                <c:pt idx="27">
                  <c:v>2045</c:v>
                </c:pt>
                <c:pt idx="28">
                  <c:v>2046</c:v>
                </c:pt>
                <c:pt idx="29">
                  <c:v>2047</c:v>
                </c:pt>
                <c:pt idx="30">
                  <c:v>2048</c:v>
                </c:pt>
                <c:pt idx="31">
                  <c:v>2049</c:v>
                </c:pt>
                <c:pt idx="32">
                  <c:v>2050</c:v>
                </c:pt>
                <c:pt idx="33">
                  <c:v>2051</c:v>
                </c:pt>
                <c:pt idx="34">
                  <c:v>2052</c:v>
                </c:pt>
                <c:pt idx="35">
                  <c:v>2053</c:v>
                </c:pt>
                <c:pt idx="36">
                  <c:v>2054</c:v>
                </c:pt>
              </c:numCache>
            </c:numRef>
          </c:cat>
          <c:val>
            <c:numRef>
              <c:f>Sheet3!$B$12:$AL$12</c:f>
              <c:numCache>
                <c:formatCode>_(* #,##0.0_);_(* \(#,##0.0\);_(* "-"??_);_(@_)</c:formatCode>
                <c:ptCount val="37"/>
                <c:pt idx="0">
                  <c:v>0</c:v>
                </c:pt>
                <c:pt idx="1">
                  <c:v>0.6</c:v>
                </c:pt>
                <c:pt idx="2">
                  <c:v>4.4000000000000004</c:v>
                </c:pt>
                <c:pt idx="3">
                  <c:v>2</c:v>
                </c:pt>
                <c:pt idx="4">
                  <c:v>0</c:v>
                </c:pt>
                <c:pt idx="5">
                  <c:v>0.32262088252586091</c:v>
                </c:pt>
                <c:pt idx="6">
                  <c:v>0.64524176505172182</c:v>
                </c:pt>
                <c:pt idx="7">
                  <c:v>0.64524176505172182</c:v>
                </c:pt>
                <c:pt idx="8">
                  <c:v>0.64524176505172182</c:v>
                </c:pt>
                <c:pt idx="9">
                  <c:v>0.64524176505172182</c:v>
                </c:pt>
                <c:pt idx="10">
                  <c:v>0.64524176505172182</c:v>
                </c:pt>
                <c:pt idx="11">
                  <c:v>0.64524176505172182</c:v>
                </c:pt>
                <c:pt idx="12">
                  <c:v>0.64524176505172182</c:v>
                </c:pt>
                <c:pt idx="13">
                  <c:v>0.64524176505172182</c:v>
                </c:pt>
                <c:pt idx="14">
                  <c:v>0.64524176505172182</c:v>
                </c:pt>
                <c:pt idx="15">
                  <c:v>0.64524176505172182</c:v>
                </c:pt>
                <c:pt idx="16">
                  <c:v>0.64524176505172182</c:v>
                </c:pt>
                <c:pt idx="17">
                  <c:v>0.64524176505172182</c:v>
                </c:pt>
                <c:pt idx="18">
                  <c:v>0.32262088252586091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C3-4974-8926-9106D6973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gapDepth val="252"/>
        <c:shape val="box"/>
        <c:axId val="103765888"/>
        <c:axId val="103767424"/>
        <c:axId val="0"/>
      </c:bar3DChart>
      <c:catAx>
        <c:axId val="10376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120000"/>
          <a:lstStyle/>
          <a:p>
            <a:pPr>
              <a:defRPr sz="900" b="1"/>
            </a:pPr>
            <a:endParaRPr lang="en-US"/>
          </a:p>
        </c:txPr>
        <c:crossAx val="103767424"/>
        <c:crosses val="autoZero"/>
        <c:auto val="1"/>
        <c:lblAlgn val="ctr"/>
        <c:lblOffset val="100"/>
        <c:noMultiLvlLbl val="0"/>
      </c:catAx>
      <c:valAx>
        <c:axId val="103767424"/>
        <c:scaling>
          <c:orientation val="minMax"/>
        </c:scaling>
        <c:delete val="0"/>
        <c:axPos val="l"/>
        <c:majorGridlines/>
        <c:numFmt formatCode="_(* #,##0.0_);_(* \(#,##0.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3765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35303030162982"/>
          <c:y val="0.87326127352482219"/>
          <c:w val="0.7467604072282793"/>
          <c:h val="9.8442245786018442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Sheet1!$A$208</c:f>
              <c:strCache>
                <c:ptCount val="1"/>
                <c:pt idx="0">
                  <c:v>Տոկոսավճարներ / ՀՆԱ, %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5107409090852795E-2"/>
                  <c:y val="-5.0951459847024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82-44C8-B0FB-95DAE68F10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 2.2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2-44C8-B0FB-95DAE68F1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Sheet1!$B$207:$L$207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Sheet1!$B$208:$L$208</c:f>
              <c:numCache>
                <c:formatCode>_(* #,##0.0_);_(* \(#,##0.0\);_(* "-"??_);_(@_)</c:formatCode>
                <c:ptCount val="11"/>
                <c:pt idx="0">
                  <c:v>0.30967649849465878</c:v>
                </c:pt>
                <c:pt idx="1">
                  <c:v>0.5181456475216375</c:v>
                </c:pt>
                <c:pt idx="2">
                  <c:v>0.87957560742698671</c:v>
                </c:pt>
                <c:pt idx="3">
                  <c:v>0.94018333503134599</c:v>
                </c:pt>
                <c:pt idx="4">
                  <c:v>0.95263223213364956</c:v>
                </c:pt>
                <c:pt idx="5">
                  <c:v>1.0257370317023369</c:v>
                </c:pt>
                <c:pt idx="6">
                  <c:v>1.2765832156972463</c:v>
                </c:pt>
                <c:pt idx="7">
                  <c:v>1.4688494567532813</c:v>
                </c:pt>
                <c:pt idx="8">
                  <c:v>1.9345905218387887</c:v>
                </c:pt>
                <c:pt idx="9">
                  <c:v>2.26742438477469</c:v>
                </c:pt>
                <c:pt idx="10">
                  <c:v>2.4004799584903727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82-44C8-B0FB-95DAE68F1013}"/>
            </c:ext>
          </c:extLst>
        </c:ser>
        <c:ser>
          <c:idx val="1"/>
          <c:order val="1"/>
          <c:tx>
            <c:strRef>
              <c:f>Sheet1!$A$209</c:f>
              <c:strCache>
                <c:ptCount val="1"/>
                <c:pt idx="0">
                  <c:v>Տոկոսավճարներ / Պետբյուջեի եկամուտներ, %</c:v>
                </c:pt>
              </c:strCache>
            </c:strRef>
          </c:tx>
          <c:marker>
            <c:symbol val="none"/>
          </c:marker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 10.1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82-44C8-B0FB-95DAE68F101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 10.8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82-44C8-B0FB-95DAE68F1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Sheet1!$B$207:$L$207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Sheet1!$B$209:$L$209</c:f>
              <c:numCache>
                <c:formatCode>_(* #,##0.0_);_(* \(#,##0.0\);_(* "-"??_);_(@_)</c:formatCode>
                <c:ptCount val="11"/>
                <c:pt idx="0">
                  <c:v>1.4070021618889916</c:v>
                </c:pt>
                <c:pt idx="1">
                  <c:v>2.3591947078741975</c:v>
                </c:pt>
                <c:pt idx="2">
                  <c:v>3.8997387702236446</c:v>
                </c:pt>
                <c:pt idx="3">
                  <c:v>4.0324203853512763</c:v>
                </c:pt>
                <c:pt idx="4">
                  <c:v>4.2954939509266961</c:v>
                </c:pt>
                <c:pt idx="5">
                  <c:v>4.3615969917626174</c:v>
                </c:pt>
                <c:pt idx="6">
                  <c:v>5.3846470552631676</c:v>
                </c:pt>
                <c:pt idx="7">
                  <c:v>6.344145410909988</c:v>
                </c:pt>
                <c:pt idx="8">
                  <c:v>8.3915950338355287</c:v>
                </c:pt>
                <c:pt idx="9">
                  <c:v>9.5897196278489343</c:v>
                </c:pt>
                <c:pt idx="10">
                  <c:v>10.743156842652795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182-44C8-B0FB-95DAE68F1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96736"/>
        <c:axId val="120619008"/>
      </c:lineChart>
      <c:catAx>
        <c:axId val="1205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0619008"/>
        <c:crosses val="autoZero"/>
        <c:auto val="1"/>
        <c:lblAlgn val="ctr"/>
        <c:lblOffset val="100"/>
        <c:noMultiLvlLbl val="0"/>
      </c:catAx>
      <c:valAx>
        <c:axId val="120619008"/>
        <c:scaling>
          <c:orientation val="minMax"/>
        </c:scaling>
        <c:delete val="0"/>
        <c:axPos val="l"/>
        <c:majorGridlines/>
        <c:numFmt formatCode="_(* #,##0.0_);_(* \(#,##0.0\);_(* &quot;-&quot;??_);_(@_)" sourceLinked="1"/>
        <c:majorTickMark val="out"/>
        <c:minorTickMark val="none"/>
        <c:tickLblPos val="nextTo"/>
        <c:crossAx val="120596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090290515427402"/>
          <c:y val="0.8894791786741173"/>
          <c:w val="0.76718378255867092"/>
          <c:h val="8.757492197490839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'[Primary.xlsx]10'!$B$13</c:f>
              <c:strCache>
                <c:ptCount val="1"/>
                <c:pt idx="0">
                  <c:v>2017</c:v>
                </c:pt>
              </c:strCache>
            </c:strRef>
          </c:tx>
          <c:marker>
            <c:symbol val="none"/>
          </c:marker>
          <c:cat>
            <c:strRef>
              <c:f>'[Primary.xlsx]10'!$A$14:$A$18</c:f>
              <c:strCache>
                <c:ptCount val="5"/>
                <c:pt idx="0">
                  <c:v>ՊԿՊ</c:v>
                </c:pt>
                <c:pt idx="1">
                  <c:v>3 տարի</c:v>
                </c:pt>
                <c:pt idx="2">
                  <c:v>5 տարի</c:v>
                </c:pt>
                <c:pt idx="3">
                  <c:v>10 տարի</c:v>
                </c:pt>
                <c:pt idx="4">
                  <c:v>20և30 տարի</c:v>
                </c:pt>
              </c:strCache>
            </c:strRef>
          </c:cat>
          <c:val>
            <c:numRef>
              <c:f>'[Primary.xlsx]10'!$B$14:$B$18</c:f>
              <c:numCache>
                <c:formatCode>0.0000%</c:formatCode>
                <c:ptCount val="5"/>
                <c:pt idx="0">
                  <c:v>6.5449047698348764E-2</c:v>
                </c:pt>
                <c:pt idx="1">
                  <c:v>8.4334581817486515E-2</c:v>
                </c:pt>
                <c:pt idx="2">
                  <c:v>9.3024369190986333E-2</c:v>
                </c:pt>
                <c:pt idx="3">
                  <c:v>0.1033927744243254</c:v>
                </c:pt>
                <c:pt idx="4">
                  <c:v>0.13537254545454547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04-4200-B8FC-9ACC00330C42}"/>
            </c:ext>
          </c:extLst>
        </c:ser>
        <c:ser>
          <c:idx val="1"/>
          <c:order val="1"/>
          <c:tx>
            <c:strRef>
              <c:f>'[Primary.xlsx]10'!$C$13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cat>
            <c:strRef>
              <c:f>'[Primary.xlsx]10'!$A$14:$A$18</c:f>
              <c:strCache>
                <c:ptCount val="5"/>
                <c:pt idx="0">
                  <c:v>ՊԿՊ</c:v>
                </c:pt>
                <c:pt idx="1">
                  <c:v>3 տարի</c:v>
                </c:pt>
                <c:pt idx="2">
                  <c:v>5 տարի</c:v>
                </c:pt>
                <c:pt idx="3">
                  <c:v>10 տարի</c:v>
                </c:pt>
                <c:pt idx="4">
                  <c:v>20և30 տարի</c:v>
                </c:pt>
              </c:strCache>
            </c:strRef>
          </c:cat>
          <c:val>
            <c:numRef>
              <c:f>'[Primary.xlsx]10'!$C$14:$C$18</c:f>
              <c:numCache>
                <c:formatCode>0.0000%</c:formatCode>
                <c:ptCount val="5"/>
                <c:pt idx="0">
                  <c:v>7.6212635735826068E-2</c:v>
                </c:pt>
                <c:pt idx="1">
                  <c:v>0.1171668857501928</c:v>
                </c:pt>
                <c:pt idx="2">
                  <c:v>0.12942799999999999</c:v>
                </c:pt>
                <c:pt idx="3">
                  <c:v>0.146348860465116</c:v>
                </c:pt>
                <c:pt idx="4">
                  <c:v>0.14973320338983101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04-4200-B8FC-9ACC00330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11648"/>
        <c:axId val="105613184"/>
      </c:lineChart>
      <c:catAx>
        <c:axId val="10561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613184"/>
        <c:crosses val="autoZero"/>
        <c:auto val="1"/>
        <c:lblAlgn val="ctr"/>
        <c:lblOffset val="100"/>
        <c:noMultiLvlLbl val="0"/>
      </c:catAx>
      <c:valAx>
        <c:axId val="105613184"/>
        <c:scaling>
          <c:orientation val="minMax"/>
          <c:max val="0.16000000000000003"/>
          <c:min val="3.0000000000000006E-2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05611648"/>
        <c:crosses val="autoZero"/>
        <c:crossBetween val="between"/>
        <c:majorUnit val="1.0000000000000002E-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27049410085879E-2"/>
          <c:y val="7.0382035578885976E-2"/>
          <c:w val="0.68657984158230223"/>
          <c:h val="0.79178160919540219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ՀՆԱ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2380354051488246E-2"/>
                  <c:y val="-4.6192415603222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6E-4523-A358-8D4E8261C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Sheet1!$B$2:$I$2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Sheet1!$B$3:$I$3</c:f>
              <c:numCache>
                <c:formatCode>0.0</c:formatCode>
                <c:ptCount val="8"/>
                <c:pt idx="0">
                  <c:v>2.2151091894039183</c:v>
                </c:pt>
                <c:pt idx="1">
                  <c:v>4.6507622226871206</c:v>
                </c:pt>
                <c:pt idx="2">
                  <c:v>7.1590508979271874</c:v>
                </c:pt>
                <c:pt idx="3" formatCode="#,##0.0">
                  <c:v>3.2999999999999972</c:v>
                </c:pt>
                <c:pt idx="4" formatCode="#,##0.0">
                  <c:v>3.5999999999999943</c:v>
                </c:pt>
                <c:pt idx="5" formatCode="#,##0.0">
                  <c:v>3.2000000000000028</c:v>
                </c:pt>
                <c:pt idx="6" formatCode="#,##0.0">
                  <c:v>0.20000000000000284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F3-4507-B564-0E3124AD32DB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2017թ. բյուջե</c:v>
                </c:pt>
              </c:strCache>
            </c:strRef>
          </c:tx>
          <c:spPr>
            <a:ln w="28575" cap="rnd">
              <a:solidFill>
                <a:srgbClr val="C0504D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Sheet1!$B$2:$I$2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Sheet1!$B$4:$I$4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F3-4507-B564-0E3124AD32DB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ՄԺԾԾ (2018-2020թթ.)</c:v>
                </c:pt>
              </c:strCache>
            </c:strRef>
          </c:tx>
          <c:spPr>
            <a:ln w="28575" cap="rnd">
              <a:solidFill>
                <a:srgbClr val="9BBB59"/>
              </a:solidFill>
              <a:prstDash val="lg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5.8035714285714288E-2"/>
                  <c:y val="-5.7471264367816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6E-4523-A358-8D4E8261C168}"/>
                </c:ext>
              </c:extLst>
            </c:dLbl>
            <c:dLbl>
              <c:idx val="7"/>
              <c:layout>
                <c:manualLayout>
                  <c:x val="-2.3148148148148261E-2"/>
                  <c:y val="-2.252952597015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6E-4523-A358-8D4E8261C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Sheet1!$B$2:$I$2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Sheet1!$B$5:$I$5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F3-4507-B564-0E3124AD32DB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2018թ. բյուջե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Sheet1!$B$2:$I$2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Sheet1!$B$6:$I$6</c:f>
              <c:numCache>
                <c:formatCode>General</c:formatCode>
                <c:ptCount val="8"/>
                <c:pt idx="6" formatCode="#,##0.0">
                  <c:v>0.20000000000000284</c:v>
                </c:pt>
                <c:pt idx="7">
                  <c:v>4.2999999999999972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6F3-4507-B564-0E3124AD32DB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Գնահատական</c:v>
                </c:pt>
              </c:strCache>
            </c:strRef>
          </c:tx>
          <c:spPr>
            <a:ln w="28575" cap="rnd">
              <a:solidFill>
                <a:srgbClr val="4BACC6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Sheet1!$B$2:$I$2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Sheet1!$B$7:$I$7</c:f>
              <c:numCache>
                <c:formatCode>General</c:formatCode>
                <c:ptCount val="8"/>
                <c:pt idx="6" formatCode="#,##0.0">
                  <c:v>0.20000000000000284</c:v>
                </c:pt>
                <c:pt idx="7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6F3-4507-B564-0E3124AD3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90400"/>
        <c:axId val="45591936"/>
      </c:lineChart>
      <c:catAx>
        <c:axId val="455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591936"/>
        <c:crosses val="autoZero"/>
        <c:auto val="1"/>
        <c:lblAlgn val="ctr"/>
        <c:lblOffset val="100"/>
        <c:noMultiLvlLbl val="0"/>
      </c:catAx>
      <c:valAx>
        <c:axId val="4559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590400"/>
        <c:crosses val="autoZero"/>
        <c:crossBetween val="between"/>
      </c:valAx>
      <c:spPr>
        <a:solidFill>
          <a:sysClr val="window" lastClr="FFFFFF"/>
        </a:solidFill>
        <a:ln w="12700" cap="flat" cmpd="sng" algn="ctr">
          <a:solidFill>
            <a:srgbClr val="4F81BD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75192239797458948"/>
          <c:y val="0.16231944797222927"/>
          <c:w val="0.2413348663275498"/>
          <c:h val="0.6961201422402845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1F497D"/>
      </a:solidFill>
    </a:ln>
    <a:effectLst/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Արդյունաբերություն</c:v>
                </c:pt>
              </c:strCache>
            </c:strRef>
          </c:tx>
          <c:spPr>
            <a:pattFill prst="dkHorz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Sheet1!$A$2:$A$10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 (վերանայված)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6"/>
                <c:pt idx="0">
                  <c:v>1.0160764408811462</c:v>
                </c:pt>
                <c:pt idx="1">
                  <c:v>-0.14391177947361974</c:v>
                </c:pt>
                <c:pt idx="2">
                  <c:v>0.99054495064155246</c:v>
                </c:pt>
                <c:pt idx="3">
                  <c:v>0.78281235836103169</c:v>
                </c:pt>
                <c:pt idx="4">
                  <c:v>1.5058237575859796</c:v>
                </c:pt>
                <c:pt idx="5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D2-495B-9A5B-43E9ED300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Գյուղատնտեսություն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 (վերանայված)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6"/>
                <c:pt idx="0">
                  <c:v>1.3613638284006135</c:v>
                </c:pt>
                <c:pt idx="1">
                  <c:v>1.1245205358933013</c:v>
                </c:pt>
                <c:pt idx="2">
                  <c:v>2.3855087978127454</c:v>
                </c:pt>
                <c:pt idx="3">
                  <c:v>-0.99894096184472658</c:v>
                </c:pt>
                <c:pt idx="4">
                  <c:v>-0.47819585585017377</c:v>
                </c:pt>
                <c:pt idx="5">
                  <c:v>-0.4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D2-495B-9A5B-43E9ED3002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Շինարարություն</c:v>
                </c:pt>
              </c:strCache>
            </c:strRef>
          </c:tx>
          <c:spPr>
            <a:pattFill prst="horzBri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Sheet1!$A$2:$A$10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 (վերանայված)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6"/>
                <c:pt idx="0">
                  <c:v>-0.86910851747016127</c:v>
                </c:pt>
                <c:pt idx="1">
                  <c:v>-0.47074370392275677</c:v>
                </c:pt>
                <c:pt idx="2">
                  <c:v>-0.28393174534960453</c:v>
                </c:pt>
                <c:pt idx="3">
                  <c:v>-1.0152117326850805</c:v>
                </c:pt>
                <c:pt idx="4">
                  <c:v>-0.24255448527768603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D2-495B-9A5B-43E9ED3002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Ծառայություններ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Sheet1!$A$2:$A$10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 (վերանայված)</c:v>
                </c:pt>
              </c:strCache>
            </c:strRef>
          </c:cat>
          <c:val>
            <c:numRef>
              <c:f>Sheet1!$E$2:$E$10</c:f>
              <c:numCache>
                <c:formatCode>0.0</c:formatCode>
                <c:ptCount val="6"/>
                <c:pt idx="0">
                  <c:v>1.356761652897051</c:v>
                </c:pt>
                <c:pt idx="1">
                  <c:v>2.9342431099993806</c:v>
                </c:pt>
                <c:pt idx="2">
                  <c:v>0.71505802466013924</c:v>
                </c:pt>
                <c:pt idx="3">
                  <c:v>1.916132140616418</c:v>
                </c:pt>
                <c:pt idx="4">
                  <c:v>3.20570080745853</c:v>
                </c:pt>
                <c:pt idx="5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D2-495B-9A5B-43E9ED3002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Զուտ անուղղակի հարկեր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 (վերանայված)</c:v>
                </c:pt>
              </c:strCache>
            </c:strRef>
          </c:cat>
          <c:val>
            <c:numRef>
              <c:f>Sheet1!$F$2:$F$10</c:f>
              <c:numCache>
                <c:formatCode>0.0</c:formatCode>
                <c:ptCount val="6"/>
                <c:pt idx="0">
                  <c:v>0.38665387386101369</c:v>
                </c:pt>
                <c:pt idx="1">
                  <c:v>0.20009722896783122</c:v>
                </c:pt>
                <c:pt idx="2">
                  <c:v>-0.57149537124047101</c:v>
                </c:pt>
                <c:pt idx="3">
                  <c:v>-0.45680259420926922</c:v>
                </c:pt>
                <c:pt idx="4">
                  <c:v>0.30041962142061823</c:v>
                </c:pt>
                <c:pt idx="5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D2-495B-9A5B-43E9ED300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331456"/>
        <c:axId val="51332992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ՀՆԱ</c:v>
                </c:pt>
              </c:strCache>
            </c:strRef>
          </c:tx>
          <c:spPr>
            <a:ln w="63500">
              <a:solidFill>
                <a:schemeClr val="tx2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Lbl>
              <c:idx val="1"/>
              <c:layout>
                <c:manualLayout>
                  <c:x val="-3.4766081871345028E-2"/>
                  <c:y val="-9.3402872984969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53-48FD-A3EA-487EB06D7804}"/>
                </c:ext>
              </c:extLst>
            </c:dLbl>
            <c:dLbl>
              <c:idx val="2"/>
              <c:layout>
                <c:manualLayout>
                  <c:x val="-2.9276373348068332E-2"/>
                  <c:y val="-3.5007117754348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53-48FD-A3EA-487EB06D7804}"/>
                </c:ext>
              </c:extLst>
            </c:dLbl>
            <c:dLbl>
              <c:idx val="7"/>
              <c:layout>
                <c:manualLayout>
                  <c:x val="-3.3426047438514517E-2"/>
                  <c:y val="-0.117688054950577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53-48FD-A3EA-487EB06D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GHEA Grapalat" panose="02000506050000020003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 (վերանայված)</c:v>
                </c:pt>
              </c:strCache>
            </c:strRef>
          </c:cat>
          <c:val>
            <c:numRef>
              <c:f>Sheet1!$G$2:$G$10</c:f>
              <c:numCache>
                <c:formatCode>0.0</c:formatCode>
                <c:ptCount val="6"/>
                <c:pt idx="0">
                  <c:v>3.2517472785696633</c:v>
                </c:pt>
                <c:pt idx="1">
                  <c:v>3.6442053914641366</c:v>
                </c:pt>
                <c:pt idx="2">
                  <c:v>3.2356846565243615</c:v>
                </c:pt>
                <c:pt idx="3">
                  <c:v>0.22798921023837343</c:v>
                </c:pt>
                <c:pt idx="4">
                  <c:v>4.2911938453372676</c:v>
                </c:pt>
                <c:pt idx="5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2D2-495B-9A5B-43E9ED300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31456"/>
        <c:axId val="51332992"/>
      </c:lineChart>
      <c:catAx>
        <c:axId val="5133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51332992"/>
        <c:crosses val="autoZero"/>
        <c:auto val="1"/>
        <c:lblAlgn val="ctr"/>
        <c:lblOffset val="100"/>
        <c:noMultiLvlLbl val="0"/>
      </c:catAx>
      <c:valAx>
        <c:axId val="51332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GHEA Grapalat" panose="02000506050000020003" pitchFamily="50" charset="0"/>
              </a:defRPr>
            </a:pPr>
            <a:endParaRPr lang="en-US"/>
          </a:p>
        </c:txPr>
        <c:crossAx val="51331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GHEA Grapalat" panose="02000506050000020003" pitchFamily="50" charset="0"/>
              </a:defRPr>
            </a:pPr>
            <a:endParaRPr lang="en-US"/>
          </a:p>
        </c:txPr>
      </c:dTable>
      <c:spPr>
        <a:solidFill>
          <a:schemeClr val="bg1"/>
        </a:solidFill>
        <a:ln w="19050">
          <a:solidFill>
            <a:schemeClr val="tx2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 w="19050"/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Ծառայություններ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5F3F-460A-9477-5A30F55CFDB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Sheet1!$B$4:$M$4</c:f>
              <c:numCache>
                <c:formatCode>0.0</c:formatCode>
                <c:ptCount val="12"/>
                <c:pt idx="0">
                  <c:v>12.299999999999997</c:v>
                </c:pt>
                <c:pt idx="1">
                  <c:v>10.971309198588486</c:v>
                </c:pt>
                <c:pt idx="2">
                  <c:v>10.038884899749576</c:v>
                </c:pt>
                <c:pt idx="3">
                  <c:v>10.133410998700001</c:v>
                </c:pt>
                <c:pt idx="4">
                  <c:v>11.034777618588862</c:v>
                </c:pt>
                <c:pt idx="5">
                  <c:v>10.856434637791864</c:v>
                </c:pt>
                <c:pt idx="6">
                  <c:v>11.838746368103159</c:v>
                </c:pt>
                <c:pt idx="7">
                  <c:v>12.349890966096353</c:v>
                </c:pt>
                <c:pt idx="8">
                  <c:v>12.842342527941071</c:v>
                </c:pt>
                <c:pt idx="9">
                  <c:v>13.9</c:v>
                </c:pt>
                <c:pt idx="10">
                  <c:v>14.2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3F-460A-9477-5A30F55CFDB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Sheet1!$B$3:$M$3</c:f>
              <c:numCache>
                <c:formatCode>0.0</c:formatCode>
                <c:ptCount val="12"/>
                <c:pt idx="0">
                  <c:v>10.4</c:v>
                </c:pt>
                <c:pt idx="1">
                  <c:v>10.4</c:v>
                </c:pt>
                <c:pt idx="2">
                  <c:v>10.5</c:v>
                </c:pt>
                <c:pt idx="3">
                  <c:v>9.9</c:v>
                </c:pt>
                <c:pt idx="4">
                  <c:v>9.1</c:v>
                </c:pt>
                <c:pt idx="5">
                  <c:v>8.6</c:v>
                </c:pt>
                <c:pt idx="6">
                  <c:v>7.9</c:v>
                </c:pt>
                <c:pt idx="7">
                  <c:v>8.1999999999999993</c:v>
                </c:pt>
                <c:pt idx="8">
                  <c:v>8.3000000000000007</c:v>
                </c:pt>
                <c:pt idx="9">
                  <c:v>7.9</c:v>
                </c:pt>
                <c:pt idx="10">
                  <c:v>8</c:v>
                </c:pt>
                <c:pt idx="11">
                  <c:v>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F3F-460A-9477-5A30F55CF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08352"/>
        <c:axId val="51509888"/>
      </c:lineChart>
      <c:catAx>
        <c:axId val="5150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150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5098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15083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000">
          <a:latin typeface="GHEA Grapalat" pitchFamily="50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200">
                <a:latin typeface="GHEA Grapalat" pitchFamily="50" charset="0"/>
              </a:rPr>
              <a:t>Առևտուր</a:t>
            </a:r>
            <a:endParaRPr lang="en-US" sz="2000">
              <a:latin typeface="GHEA Grapalat" pitchFamily="50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32A3-495C-8EC7-EA40D34535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GHEA Grapalat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Sheet1!$B$3:$M$3</c:f>
              <c:numCache>
                <c:formatCode>0.0</c:formatCode>
                <c:ptCount val="12"/>
                <c:pt idx="0">
                  <c:v>9.3000000000000256</c:v>
                </c:pt>
                <c:pt idx="1">
                  <c:v>9.9100266741425287</c:v>
                </c:pt>
                <c:pt idx="2">
                  <c:v>11.472856852408398</c:v>
                </c:pt>
                <c:pt idx="3">
                  <c:v>12.090987724383282</c:v>
                </c:pt>
                <c:pt idx="4">
                  <c:v>12.634493048084877</c:v>
                </c:pt>
                <c:pt idx="5">
                  <c:v>12.180719113184921</c:v>
                </c:pt>
                <c:pt idx="6">
                  <c:v>11.808791631220657</c:v>
                </c:pt>
                <c:pt idx="7">
                  <c:v>11.877620143020764</c:v>
                </c:pt>
                <c:pt idx="8">
                  <c:v>12.787985122658398</c:v>
                </c:pt>
                <c:pt idx="9">
                  <c:v>13.6</c:v>
                </c:pt>
                <c:pt idx="10">
                  <c:v>14.4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2A3-495C-8EC7-EA40D34535BC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GHEA Grapalat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Sheet1!$B$2:$M$2</c:f>
              <c:numCache>
                <c:formatCode>0.0</c:formatCode>
                <c:ptCount val="12"/>
                <c:pt idx="0">
                  <c:v>-2.5</c:v>
                </c:pt>
                <c:pt idx="1">
                  <c:v>-1.4</c:v>
                </c:pt>
                <c:pt idx="2">
                  <c:v>-0.7</c:v>
                </c:pt>
                <c:pt idx="3">
                  <c:v>-0.2</c:v>
                </c:pt>
                <c:pt idx="4">
                  <c:v>0.4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0.2</c:v>
                </c:pt>
                <c:pt idx="10">
                  <c:v>0.6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2A3-495C-8EC7-EA40D3453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37792"/>
        <c:axId val="51539328"/>
      </c:lineChart>
      <c:catAx>
        <c:axId val="515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1050">
                <a:latin typeface="GHEA Grapalat" pitchFamily="50" charset="0"/>
              </a:defRPr>
            </a:pPr>
            <a:endParaRPr lang="en-US"/>
          </a:p>
        </c:txPr>
        <c:crossAx val="5153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539328"/>
        <c:scaling>
          <c:orientation val="minMax"/>
          <c:max val="15"/>
          <c:min val="-3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>
                <a:latin typeface="GHEA Grapalat" pitchFamily="50" charset="0"/>
              </a:defRPr>
            </a:pPr>
            <a:endParaRPr lang="en-US"/>
          </a:p>
        </c:txPr>
        <c:crossAx val="51537792"/>
        <c:crosses val="autoZero"/>
        <c:crossBetween val="between"/>
        <c:majorUnit val="2"/>
      </c:valAx>
    </c:plotArea>
    <c:legend>
      <c:legendPos val="b"/>
      <c:layout/>
      <c:overlay val="0"/>
      <c:txPr>
        <a:bodyPr/>
        <a:lstStyle/>
        <a:p>
          <a:pPr>
            <a:defRPr sz="1050">
              <a:latin typeface="GHEA Grapalat" pitchFamily="50" charset="0"/>
            </a:defRPr>
          </a:pPr>
          <a:endParaRPr lang="en-US"/>
        </a:p>
      </c:txPr>
    </c:legend>
    <c:plotVisOnly val="1"/>
    <c:dispBlanksAs val="gap"/>
    <c:showDLblsOverMax val="0"/>
  </c:chart>
  <c:spPr>
    <a:ln w="28575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Շինարարություն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98843200155535"/>
          <c:y val="0.13210651191416375"/>
          <c:w val="0.8677699832975424"/>
          <c:h val="0.65387534491793065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A517-404F-9855-9676B134365B}"/>
              </c:ext>
            </c:extLst>
          </c:dPt>
          <c:dLbls>
            <c:dLbl>
              <c:idx val="4"/>
              <c:layout>
                <c:manualLayout>
                  <c:x val="-6.1250113132410175E-2"/>
                  <c:y val="-4.7813682380611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17-404F-9855-9676B134365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Sheet1!$B$4:$M$4</c:f>
              <c:numCache>
                <c:formatCode>0.0</c:formatCode>
                <c:ptCount val="12"/>
                <c:pt idx="0">
                  <c:v>-5.2999999999999972</c:v>
                </c:pt>
                <c:pt idx="1">
                  <c:v>-13.835294807689465</c:v>
                </c:pt>
                <c:pt idx="2">
                  <c:v>-13.662755379246022</c:v>
                </c:pt>
                <c:pt idx="3">
                  <c:v>-13.451386613147704</c:v>
                </c:pt>
                <c:pt idx="4">
                  <c:v>-11.007701227642144</c:v>
                </c:pt>
                <c:pt idx="5">
                  <c:v>-9.1740748735093689</c:v>
                </c:pt>
                <c:pt idx="6">
                  <c:v>-6.2569049128347842</c:v>
                </c:pt>
                <c:pt idx="7">
                  <c:v>-3.5973495388137593</c:v>
                </c:pt>
                <c:pt idx="8">
                  <c:v>-1.9966788925547831</c:v>
                </c:pt>
                <c:pt idx="9">
                  <c:v>-0.82130834821708731</c:v>
                </c:pt>
                <c:pt idx="10">
                  <c:v>0.25261707335050687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17-404F-9855-9676B13436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3"/>
              <c:layout>
                <c:manualLayout>
                  <c:x val="-2.3908005249343833E-2"/>
                  <c:y val="-7.006147257908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17-404F-9855-9676B134365B}"/>
                </c:ext>
              </c:extLst>
            </c:dLbl>
            <c:dLbl>
              <c:idx val="4"/>
              <c:layout>
                <c:manualLayout>
                  <c:x val="-3.580459317585296E-2"/>
                  <c:y val="-5.1948128194502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17-404F-9855-9676B134365B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17-404F-9855-9676B134365B}"/>
                </c:ext>
              </c:extLst>
            </c:dLbl>
            <c:dLbl>
              <c:idx val="8"/>
              <c:layout>
                <c:manualLayout>
                  <c:x val="1.1494252873563218E-2"/>
                  <c:y val="-3.030303030303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17-404F-9855-9676B134365B}"/>
                </c:ext>
              </c:extLst>
            </c:dLbl>
            <c:dLbl>
              <c:idx val="9"/>
              <c:layout>
                <c:manualLayout>
                  <c:x val="8.6206896551725195E-3"/>
                  <c:y val="-2.597402597402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17-404F-9855-9676B134365B}"/>
                </c:ext>
              </c:extLst>
            </c:dLbl>
            <c:dLbl>
              <c:idx val="10"/>
              <c:layout>
                <c:manualLayout>
                  <c:x val="-3.7356321839080463E-2"/>
                  <c:y val="4.329004329004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17-404F-9855-9676B134365B}"/>
                </c:ext>
              </c:extLst>
            </c:dLbl>
            <c:dLbl>
              <c:idx val="11"/>
              <c:layout>
                <c:manualLayout>
                  <c:x val="-5.7471264367816091E-3"/>
                  <c:y val="-4.329004329004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17-404F-9855-9676B13436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Sheet1!$B$3:$M$3</c:f>
              <c:numCache>
                <c:formatCode>0.0</c:formatCode>
                <c:ptCount val="12"/>
                <c:pt idx="0">
                  <c:v>5.0999999999999996</c:v>
                </c:pt>
                <c:pt idx="1">
                  <c:v>2.1</c:v>
                </c:pt>
                <c:pt idx="2">
                  <c:v>-2.2000000000000028</c:v>
                </c:pt>
                <c:pt idx="3">
                  <c:v>-7.4000000000000057</c:v>
                </c:pt>
                <c:pt idx="4">
                  <c:v>-7.9000000000000057</c:v>
                </c:pt>
                <c:pt idx="5">
                  <c:v>-7.7999999999999972</c:v>
                </c:pt>
                <c:pt idx="6">
                  <c:v>-7.6</c:v>
                </c:pt>
                <c:pt idx="7">
                  <c:v>-7.5</c:v>
                </c:pt>
                <c:pt idx="8">
                  <c:v>-9.3000000000000007</c:v>
                </c:pt>
                <c:pt idx="9">
                  <c:v>-9.8000000000000007</c:v>
                </c:pt>
                <c:pt idx="10">
                  <c:v>-10.900000000000006</c:v>
                </c:pt>
                <c:pt idx="11">
                  <c:v>-10.799999999999997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517-404F-9855-9676B134365B}"/>
            </c:ext>
          </c:extLst>
        </c:ser>
        <c:ser>
          <c:idx val="0"/>
          <c:order val="2"/>
          <c:tx>
            <c:strRef>
              <c:f>Sheet1!$A$5</c:f>
              <c:strCache>
                <c:ptCount val="1"/>
                <c:pt idx="0">
                  <c:v>2017-մինչև վերանայումը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c:spPr>
          <c:marker>
            <c:spPr>
              <a:solidFill>
                <a:schemeClr val="accent4">
                  <a:lumMod val="60000"/>
                  <a:lumOff val="40000"/>
                </a:schemeClr>
              </a:solidFill>
            </c:spPr>
          </c:marker>
          <c:dLbls>
            <c:dLbl>
              <c:idx val="7"/>
              <c:layout>
                <c:manualLayout>
                  <c:x val="-4.6936936936936936E-2"/>
                  <c:y val="5.2747766456610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17-404F-9855-9676B134365B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Sheet1!$B$5:$M$5</c:f>
              <c:numCache>
                <c:formatCode>0.0</c:formatCode>
                <c:ptCount val="12"/>
                <c:pt idx="0">
                  <c:v>-5.2999999999999972</c:v>
                </c:pt>
                <c:pt idx="1">
                  <c:v>-13.835294807689465</c:v>
                </c:pt>
                <c:pt idx="2">
                  <c:v>-13.662755379246022</c:v>
                </c:pt>
                <c:pt idx="3">
                  <c:v>-13.5</c:v>
                </c:pt>
                <c:pt idx="4">
                  <c:v>-12.1</c:v>
                </c:pt>
                <c:pt idx="5">
                  <c:v>-10</c:v>
                </c:pt>
                <c:pt idx="6">
                  <c:v>-8.6999999999999993</c:v>
                </c:pt>
                <c:pt idx="7">
                  <c:v>-8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A517-404F-9855-9676B1343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81472"/>
        <c:axId val="51883008"/>
      </c:lineChart>
      <c:catAx>
        <c:axId val="518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5188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883008"/>
        <c:scaling>
          <c:orientation val="minMax"/>
          <c:max val="6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1881472"/>
        <c:crosses val="autoZero"/>
        <c:crossBetween val="between"/>
        <c:majorUnit val="6"/>
      </c:valAx>
    </c:plotArea>
    <c:legend>
      <c:legendPos val="b"/>
      <c:layout/>
      <c:overlay val="1"/>
    </c:legend>
    <c:plotVisOnly val="1"/>
    <c:dispBlanksAs val="gap"/>
    <c:showDLblsOverMax val="0"/>
  </c:chart>
  <c:spPr>
    <a:noFill/>
    <a:ln w="28575">
      <a:solidFill>
        <a:schemeClr val="accent1"/>
      </a:solidFill>
    </a:ln>
  </c:spPr>
  <c:txPr>
    <a:bodyPr/>
    <a:lstStyle/>
    <a:p>
      <a:pPr>
        <a:defRPr sz="1050">
          <a:latin typeface="GHEA Grapalat" pitchFamily="50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Sheet1!$A$2:$A$14</c:f>
              <c:strCache>
                <c:ptCount val="13"/>
                <c:pt idx="0">
                  <c:v>գյուղատնտեսություն, անտառային  տնտեսություն և ձկնորսություն </c:v>
                </c:pt>
                <c:pt idx="1">
                  <c:v>հանքագործական արդյունաբերություն և բացահանքերի շահագործում</c:v>
                </c:pt>
                <c:pt idx="2">
                  <c:v>մշակող արդյունաբերություն</c:v>
                </c:pt>
                <c:pt idx="3">
                  <c:v>էլեկտրականության,գազի,գոլորշուևլավորակ օդի մատակարարում</c:v>
                </c:pt>
                <c:pt idx="4">
                  <c:v>ջրամատակարարում,կոյուղի,թափոնների կառավարում և վերամշակում</c:v>
                </c:pt>
                <c:pt idx="5">
                  <c:v>մեծածախ և մանրածախ առևտուր,ավտոմեքենաների և մոտոցիկլների նորոգում</c:v>
                </c:pt>
                <c:pt idx="6">
                  <c:v>տրանսպորտ</c:v>
                </c:pt>
                <c:pt idx="7">
                  <c:v>կացության և հանրային սննդ իկազմակերպում</c:v>
                </c:pt>
                <c:pt idx="8">
                  <c:v>տեղեկատվություն և կապ</c:v>
                </c:pt>
                <c:pt idx="9">
                  <c:v>անշարժ գույքի հետ կապված գործունեություն</c:v>
                </c:pt>
                <c:pt idx="10">
                  <c:v>կրթություն</c:v>
                </c:pt>
                <c:pt idx="11">
                  <c:v>մշակույթ,զվարճություններ և հանգիստ</c:v>
                </c:pt>
                <c:pt idx="12">
                  <c:v>սպասարկման այլ ծառայություններ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6.3826417979628109</c:v>
                </c:pt>
                <c:pt idx="1">
                  <c:v>0.86270656420340908</c:v>
                </c:pt>
                <c:pt idx="2">
                  <c:v>3.7301806433396587</c:v>
                </c:pt>
                <c:pt idx="3">
                  <c:v>13.11125950598251</c:v>
                </c:pt>
                <c:pt idx="4">
                  <c:v>3.7861514685470201</c:v>
                </c:pt>
                <c:pt idx="5">
                  <c:v>1.8287967396994318</c:v>
                </c:pt>
                <c:pt idx="6">
                  <c:v>12.491270175421063</c:v>
                </c:pt>
                <c:pt idx="7">
                  <c:v>1.5167406489367419</c:v>
                </c:pt>
                <c:pt idx="8">
                  <c:v>2.4392910195560566</c:v>
                </c:pt>
                <c:pt idx="9">
                  <c:v>27.031534812478995</c:v>
                </c:pt>
                <c:pt idx="10">
                  <c:v>2.5259333572375398</c:v>
                </c:pt>
                <c:pt idx="11">
                  <c:v>7.8635886044399363</c:v>
                </c:pt>
                <c:pt idx="12">
                  <c:v>7.0895545696805549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6D-4140-B3AE-1E1AA9010E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c:spPr>
          <c:invertIfNegative val="0"/>
          <c:dLbls>
            <c:delete val="1"/>
          </c:dLbls>
          <c:cat>
            <c:strRef>
              <c:f>Sheet1!$A$2:$A$14</c:f>
              <c:strCache>
                <c:ptCount val="13"/>
                <c:pt idx="0">
                  <c:v>գյուղատնտեսություն, անտառային  տնտեսություն և ձկնորսություն </c:v>
                </c:pt>
                <c:pt idx="1">
                  <c:v>հանքագործական արդյունաբերություն և բացահանքերի շահագործում</c:v>
                </c:pt>
                <c:pt idx="2">
                  <c:v>մշակող արդյունաբերություն</c:v>
                </c:pt>
                <c:pt idx="3">
                  <c:v>էլեկտրականության,գազի,գոլորշուևլավորակ օդի մատակարարում</c:v>
                </c:pt>
                <c:pt idx="4">
                  <c:v>ջրամատակարարում,կոյուղի,թափոնների կառավարում և վերամշակում</c:v>
                </c:pt>
                <c:pt idx="5">
                  <c:v>մեծածախ և մանրածախ առևտուր,ավտոմեքենաների և մոտոցիկլների նորոգում</c:v>
                </c:pt>
                <c:pt idx="6">
                  <c:v>տրանսպորտ</c:v>
                </c:pt>
                <c:pt idx="7">
                  <c:v>կացության և հանրային սննդ իկազմակերպում</c:v>
                </c:pt>
                <c:pt idx="8">
                  <c:v>տեղեկատվություն և կապ</c:v>
                </c:pt>
                <c:pt idx="9">
                  <c:v>անշարժ գույքի հետ կապված գործունեություն</c:v>
                </c:pt>
                <c:pt idx="10">
                  <c:v>կրթություն</c:v>
                </c:pt>
                <c:pt idx="11">
                  <c:v>մշակույթ,զվարճություններ և հանգիստ</c:v>
                </c:pt>
                <c:pt idx="12">
                  <c:v>սպասարկման այլ ծառայություններ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6.4394325700082673</c:v>
                </c:pt>
                <c:pt idx="1">
                  <c:v>9.0969228621932405</c:v>
                </c:pt>
                <c:pt idx="2">
                  <c:v>2.4870739630284997</c:v>
                </c:pt>
                <c:pt idx="3">
                  <c:v>10.862646780345338</c:v>
                </c:pt>
                <c:pt idx="4">
                  <c:v>1.4872221645369503</c:v>
                </c:pt>
                <c:pt idx="5">
                  <c:v>2.0268173864710204</c:v>
                </c:pt>
                <c:pt idx="6">
                  <c:v>11.668018761509881</c:v>
                </c:pt>
                <c:pt idx="7">
                  <c:v>3.9663160463411637</c:v>
                </c:pt>
                <c:pt idx="8">
                  <c:v>3.5553264577282162</c:v>
                </c:pt>
                <c:pt idx="9">
                  <c:v>27.23410692877485</c:v>
                </c:pt>
                <c:pt idx="10">
                  <c:v>3.9092230327944373</c:v>
                </c:pt>
                <c:pt idx="11">
                  <c:v>4.3964393432177475</c:v>
                </c:pt>
                <c:pt idx="12">
                  <c:v>7.4477574277147918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6D-4140-B3AE-1E1AA9010E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52480"/>
        <c:axId val="51654016"/>
      </c:barChart>
      <c:catAx>
        <c:axId val="51652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1654016"/>
        <c:crosses val="autoZero"/>
        <c:auto val="1"/>
        <c:lblAlgn val="ctr"/>
        <c:lblOffset val="100"/>
        <c:noMultiLvlLbl val="0"/>
      </c:catAx>
      <c:valAx>
        <c:axId val="51654016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crossAx val="51652480"/>
        <c:crosses val="autoZero"/>
        <c:crossBetween val="between"/>
      </c:valAx>
      <c:spPr>
        <a:solidFill>
          <a:schemeClr val="bg1"/>
        </a:solidFill>
        <a:ln>
          <a:solidFill>
            <a:srgbClr val="002060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GHEA Grapalat" pitchFamily="50" charset="0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Ընթացիկ Հաշիվ, % ՀՆԱ-ում</a:t>
            </a:r>
            <a:endParaRPr lang="hy-AM"/>
          </a:p>
        </c:rich>
      </c:tx>
      <c:layout>
        <c:manualLayout>
          <c:xMode val="edge"/>
          <c:yMode val="edge"/>
          <c:x val="0.22510897454201323"/>
          <c:y val="8.118154302461974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159612860892389E-2"/>
          <c:y val="0.10747236979611764"/>
          <c:w val="0.91392372047244097"/>
          <c:h val="0.593125060185394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Ընթացիկ հաշիվ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5"/>
                <c:pt idx="0">
                  <c:v>-7.3</c:v>
                </c:pt>
                <c:pt idx="1">
                  <c:v>-7.6</c:v>
                </c:pt>
                <c:pt idx="2">
                  <c:v>-2.6</c:v>
                </c:pt>
                <c:pt idx="3">
                  <c:v>-2.2999999999999998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0B-4B3B-AF24-A006D9BE5F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2017թ. բյուջե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Sheet1!$B$3:$I$3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C0B-4B3B-AF24-A006D9BE5FA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ՄԺԾԾ (2018-2020թթ.)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Sheet1!$B$4:$I$4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C0B-4B3B-AF24-A006D9BE5FA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2018թ. բյուջեի սպասում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5"/>
                <c:pt idx="3">
                  <c:v>-2.2999999999999998</c:v>
                </c:pt>
                <c:pt idx="4" formatCode="0.0">
                  <c:v>-3.2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C0B-4B3B-AF24-A006D9BE5FA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Գնահատական</c:v>
                </c:pt>
              </c:strCache>
            </c:strRef>
          </c:tx>
          <c:dLbls>
            <c:dLbl>
              <c:idx val="4"/>
              <c:layout>
                <c:manualLayout>
                  <c:x val="-1.6439073588023607E-2"/>
                  <c:y val="-4.350123727068250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F3-4866-9500-F5F2B0A04E7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5"/>
                <c:pt idx="3">
                  <c:v>-2.2999999999999998</c:v>
                </c:pt>
                <c:pt idx="4" formatCode="0.0">
                  <c:v>-4.1705263507062602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C0B-4B3B-AF24-A006D9BE5FA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322880"/>
        <c:axId val="53324416"/>
      </c:lineChart>
      <c:catAx>
        <c:axId val="533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53324416"/>
        <c:crosses val="autoZero"/>
        <c:auto val="1"/>
        <c:lblAlgn val="ctr"/>
        <c:lblOffset val="100"/>
        <c:noMultiLvlLbl val="0"/>
      </c:catAx>
      <c:valAx>
        <c:axId val="53324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53322880"/>
        <c:crosses val="autoZero"/>
        <c:crossBetween val="between"/>
        <c:majorUnit val="1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2671794432633405"/>
          <c:w val="0.95288592398172467"/>
          <c:h val="0.16797299431749307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y-AM" sz="1200" b="0" i="0" u="none" strike="noStrike" kern="1200" spc="0" baseline="0" noProof="0">
                <a:solidFill>
                  <a:schemeClr val="dk1"/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r>
              <a:rPr lang="en-US" sz="1800" b="1" i="0" baseline="0" dirty="0" err="1">
                <a:effectLst/>
              </a:rPr>
              <a:t>Ապրանքների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արտահանում</a:t>
            </a:r>
            <a:r>
              <a:rPr lang="en-US" sz="1800" b="1" i="0" baseline="0" dirty="0">
                <a:effectLst/>
              </a:rPr>
              <a:t>, </a:t>
            </a:r>
            <a:r>
              <a:rPr lang="en-US" sz="1800" b="1" i="0" baseline="0" dirty="0" err="1">
                <a:effectLst/>
              </a:rPr>
              <a:t>աճ</a:t>
            </a:r>
            <a:r>
              <a:rPr lang="en-US" sz="1800" b="1" i="0" baseline="0" dirty="0">
                <a:effectLst/>
              </a:rPr>
              <a:t>,%</a:t>
            </a:r>
            <a:endParaRPr lang="hy-AM" sz="1800" b="1" dirty="0">
              <a:effectLst/>
            </a:endParaRPr>
          </a:p>
        </c:rich>
      </c:tx>
      <c:layout>
        <c:manualLayout>
          <c:xMode val="edge"/>
          <c:yMode val="edge"/>
          <c:x val="0.2890889592695984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159612860892389E-2"/>
          <c:y val="0.13454913455624132"/>
          <c:w val="0.91392372047244097"/>
          <c:h val="0.5660482954252704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Ընթացիկ հաշիվ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4.0808686023622046E-2"/>
                  <c:y val="-3.5232465844459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B6-4AD0-A373-56B99EAA1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5"/>
                <c:pt idx="0">
                  <c:v>7.9</c:v>
                </c:pt>
                <c:pt idx="1">
                  <c:v>3.8</c:v>
                </c:pt>
                <c:pt idx="2">
                  <c:v>-4.4000000000000004</c:v>
                </c:pt>
                <c:pt idx="3">
                  <c:v>16.399999999999999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B6-4AD0-A373-56B99EAA1A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2017թ. բյուջե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5-4116-A44C-7B008C7C5B5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B6-4AD0-A373-56B99EAA1AA6}"/>
                </c:ext>
              </c:extLst>
            </c:dLbl>
            <c:dLbl>
              <c:idx val="8"/>
              <c:layout>
                <c:manualLayout>
                  <c:x val="-9.5923621629967156E-4"/>
                  <c:y val="9.17234289702194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B6-4AD0-A373-56B99EAA1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Sheet1!$B$3:$I$3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5B6-4AD0-A373-56B99EAA1A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ՄԺԾԾ (2018-2020թթ.)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5-4116-A44C-7B008C7C5B50}"/>
                </c:ext>
              </c:extLst>
            </c:dLbl>
            <c:dLbl>
              <c:idx val="4"/>
              <c:layout>
                <c:manualLayout>
                  <c:x val="-3.168145648460609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GHEA Grapalat" panose="02000506050000020003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55-4116-A44C-7B008C7C5B5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B6-4AD0-A373-56B99EAA1AA6}"/>
                </c:ext>
              </c:extLst>
            </c:dLbl>
            <c:dLbl>
              <c:idx val="7"/>
              <c:layout>
                <c:manualLayout>
                  <c:x val="-9.0620866350370755E-3"/>
                  <c:y val="-9.025588253374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B6-4AD0-A373-56B99EAA1AA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B6-4AD0-A373-56B99EAA1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Sheet1!$B$4:$I$4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5B6-4AD0-A373-56B99EAA1A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2018թ. բյուջեի սպասում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55-4116-A44C-7B008C7C5B50}"/>
                </c:ext>
              </c:extLst>
            </c:dLbl>
            <c:dLbl>
              <c:idx val="4"/>
              <c:layout>
                <c:manualLayout>
                  <c:x val="-1.122063177282154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55-4116-A44C-7B008C7C5B5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B6-4AD0-A373-56B99EAA1AA6}"/>
                </c:ext>
              </c:extLst>
            </c:dLbl>
            <c:dLbl>
              <c:idx val="7"/>
              <c:layout>
                <c:manualLayout>
                  <c:x val="-1.2655007949125751E-2"/>
                  <c:y val="-4.51279412668727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5B6-4AD0-A373-56B99EAA1AA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B6-4AD0-A373-56B99EAA1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5"/>
                <c:pt idx="3" formatCode="0.0">
                  <c:v>16.399999999999999</c:v>
                </c:pt>
                <c:pt idx="4" formatCode="#,##0.0">
                  <c:v>17.600000000000001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5B6-4AD0-A373-56B99EAA1AA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Գնահատական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55-4116-A44C-7B008C7C5B50}"/>
                </c:ext>
              </c:extLst>
            </c:dLbl>
            <c:dLbl>
              <c:idx val="4"/>
              <c:layout>
                <c:manualLayout>
                  <c:x val="-3.4416209337469181E-2"/>
                  <c:y val="-6.4510214371934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55-4116-A44C-7B008C7C5B5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B6-4AD0-A373-56B99EAA1AA6}"/>
                </c:ext>
              </c:extLst>
            </c:dLbl>
            <c:dLbl>
              <c:idx val="7"/>
              <c:layout>
                <c:manualLayout>
                  <c:x val="-3.7026985299333612E-2"/>
                  <c:y val="-5.4300284163894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B6-4AD0-A373-56B99EAA1AA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B6-4AD0-A373-56B99EAA1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5"/>
                <c:pt idx="3" formatCode="0.0">
                  <c:v>16.399999999999999</c:v>
                </c:pt>
                <c:pt idx="4" formatCode="#,##0.0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5B6-4AD0-A373-56B99EAA1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61376"/>
        <c:axId val="53462912"/>
      </c:lineChart>
      <c:catAx>
        <c:axId val="534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/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53462912"/>
        <c:crosses val="autoZero"/>
        <c:auto val="1"/>
        <c:lblAlgn val="ctr"/>
        <c:lblOffset val="100"/>
        <c:noMultiLvlLbl val="0"/>
      </c:catAx>
      <c:valAx>
        <c:axId val="5346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534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2671794432633405"/>
          <c:w val="1"/>
          <c:h val="0.173282055673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GHEA Grapalat" panose="0200050605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GHEA Grapalat" panose="02000506050000020003" pitchFamily="50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6A182-8361-4D73-97B0-8EE13A93A8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793E7-D255-425A-A73A-688FAB1D4BD7}">
      <dgm:prSet phldrT="[Text]" custT="1"/>
      <dgm:spPr/>
      <dgm:t>
        <a:bodyPr/>
        <a:lstStyle/>
        <a:p>
          <a:pPr algn="ctr"/>
          <a:r>
            <a:rPr lang="hy-AM" sz="1400" b="1" baseline="0" dirty="0" smtClean="0">
              <a:latin typeface="GHEA Grapalat" panose="02000506050000020003" pitchFamily="50" charset="0"/>
            </a:rPr>
            <a:t>Հարկաբյուջետային կանոնների արդիականաց</a:t>
          </a:r>
          <a:r>
            <a:rPr lang="en-US" sz="1400" b="1" baseline="0" dirty="0" err="1" smtClean="0">
              <a:latin typeface="GHEA Grapalat" panose="02000506050000020003" pitchFamily="50" charset="0"/>
            </a:rPr>
            <a:t>ում</a:t>
          </a:r>
          <a:endParaRPr lang="en-US" sz="1400" b="1" dirty="0">
            <a:latin typeface="GHEA Grapalat" panose="02000506050000020003" pitchFamily="50" charset="0"/>
          </a:endParaRPr>
        </a:p>
      </dgm:t>
    </dgm:pt>
    <dgm:pt modelId="{E0411D71-2BAB-4AD2-94B9-36D393A9E5F6}" type="parTrans" cxnId="{98B30038-A7A6-4A88-A997-E66EEA07503E}">
      <dgm:prSet/>
      <dgm:spPr/>
      <dgm:t>
        <a:bodyPr/>
        <a:lstStyle/>
        <a:p>
          <a:endParaRPr lang="en-US" sz="1400"/>
        </a:p>
      </dgm:t>
    </dgm:pt>
    <dgm:pt modelId="{296FE265-F6B6-4F1D-BAF2-4612AE50B97C}" type="sibTrans" cxnId="{98B30038-A7A6-4A88-A997-E66EEA07503E}">
      <dgm:prSet/>
      <dgm:spPr/>
      <dgm:t>
        <a:bodyPr/>
        <a:lstStyle/>
        <a:p>
          <a:endParaRPr lang="en-US" sz="1400"/>
        </a:p>
      </dgm:t>
    </dgm:pt>
    <dgm:pt modelId="{802B62EC-E268-41C6-ADD2-5A90ABD0372F}">
      <dgm:prSet phldrT="[Text]" custT="1"/>
      <dgm:spPr/>
      <dgm:t>
        <a:bodyPr/>
        <a:lstStyle/>
        <a:p>
          <a:r>
            <a:rPr lang="hy-AM" sz="1400" b="1" dirty="0" smtClean="0">
              <a:effectLst/>
              <a:latin typeface="GHEA Grapalat"/>
              <a:cs typeface="Times New Roman"/>
            </a:rPr>
            <a:t>Հարկաբյուջետային քաղաքականության ազդեցության գնահատման և կանխատեսումների կատարելագործում</a:t>
          </a:r>
          <a:endParaRPr lang="en-US" sz="1400" b="1" dirty="0" smtClean="0">
            <a:effectLst/>
            <a:latin typeface="GHEA Grapalat"/>
            <a:cs typeface="Times New Roman"/>
          </a:endParaRPr>
        </a:p>
      </dgm:t>
    </dgm:pt>
    <dgm:pt modelId="{927DE43B-0578-4187-BC16-6589660B8ACF}" type="parTrans" cxnId="{2C47BAB6-7B0B-4779-9BB7-E31C7C76E0F5}">
      <dgm:prSet/>
      <dgm:spPr/>
      <dgm:t>
        <a:bodyPr/>
        <a:lstStyle/>
        <a:p>
          <a:endParaRPr lang="en-US" sz="1400"/>
        </a:p>
      </dgm:t>
    </dgm:pt>
    <dgm:pt modelId="{220DAB1B-D13B-40D1-AC67-E91249991AFE}" type="sibTrans" cxnId="{2C47BAB6-7B0B-4779-9BB7-E31C7C76E0F5}">
      <dgm:prSet/>
      <dgm:spPr/>
      <dgm:t>
        <a:bodyPr/>
        <a:lstStyle/>
        <a:p>
          <a:endParaRPr lang="en-US" sz="1400"/>
        </a:p>
      </dgm:t>
    </dgm:pt>
    <dgm:pt modelId="{FA4B8A85-816E-451C-B57B-A4EFA1A4B2EA}">
      <dgm:prSet phldrT="[Text]" custT="1"/>
      <dgm:spPr/>
      <dgm:t>
        <a:bodyPr/>
        <a:lstStyle/>
        <a:p>
          <a:pPr algn="ctr"/>
          <a:r>
            <a:rPr lang="hy-AM" sz="1400" b="1" dirty="0" smtClean="0">
              <a:latin typeface="GHEA Grapalat" panose="02000506050000020003" pitchFamily="50" charset="0"/>
            </a:rPr>
            <a:t>Մակրոտնտեսական քաղաքականության հրապարակայնութուն  և թափանցիկություն</a:t>
          </a:r>
          <a:endParaRPr lang="en-US" sz="1400" b="1" dirty="0">
            <a:latin typeface="GHEA Grapalat" panose="02000506050000020003" pitchFamily="50" charset="0"/>
          </a:endParaRPr>
        </a:p>
      </dgm:t>
    </dgm:pt>
    <dgm:pt modelId="{2EFAE60B-A26B-4F71-9113-5DBF9CB3BBC0}" type="parTrans" cxnId="{12127087-2BDC-4ACC-BAD8-E96E84D17A45}">
      <dgm:prSet/>
      <dgm:spPr/>
      <dgm:t>
        <a:bodyPr/>
        <a:lstStyle/>
        <a:p>
          <a:endParaRPr lang="en-US" sz="1400"/>
        </a:p>
      </dgm:t>
    </dgm:pt>
    <dgm:pt modelId="{A75F0949-E219-4B9B-A4B5-9E539ADF7167}" type="sibTrans" cxnId="{12127087-2BDC-4ACC-BAD8-E96E84D17A45}">
      <dgm:prSet/>
      <dgm:spPr/>
      <dgm:t>
        <a:bodyPr/>
        <a:lstStyle/>
        <a:p>
          <a:endParaRPr lang="en-US" sz="1400"/>
        </a:p>
      </dgm:t>
    </dgm:pt>
    <dgm:pt modelId="{0B440AAB-8CB5-457B-B607-A22B8E15A2B8}">
      <dgm:prSet custT="1"/>
      <dgm:spPr/>
      <dgm:t>
        <a:bodyPr anchor="ctr"/>
        <a:lstStyle/>
        <a:p>
          <a:pPr algn="just"/>
          <a:r>
            <a:rPr lang="hy-AM" sz="1400" dirty="0" smtClean="0">
              <a:latin typeface="GHEA Grapalat" panose="02000506050000020003" pitchFamily="50" charset="0"/>
            </a:rPr>
            <a:t>Հարկաբյուջետային կանոններն արդեն իսկ գործում են, ինչի հիման վրա վերանայվել են պարտքի և դեֆիցիտի գործող կանոնները, ինչպես նաև պետական բյուջեի ծախսերի մասով սահմանվել են նոր հարկաբյուջետային կանոններ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5D997B0E-C612-4715-B27E-4853803180F3}" type="parTrans" cxnId="{0EA3177D-5E8E-4DEC-A454-3BF39FE8996E}">
      <dgm:prSet/>
      <dgm:spPr/>
      <dgm:t>
        <a:bodyPr/>
        <a:lstStyle/>
        <a:p>
          <a:endParaRPr lang="en-US" sz="1400"/>
        </a:p>
      </dgm:t>
    </dgm:pt>
    <dgm:pt modelId="{F6912655-EC7D-4213-99E8-2B675F9789ED}" type="sibTrans" cxnId="{0EA3177D-5E8E-4DEC-A454-3BF39FE8996E}">
      <dgm:prSet/>
      <dgm:spPr/>
      <dgm:t>
        <a:bodyPr/>
        <a:lstStyle/>
        <a:p>
          <a:endParaRPr lang="en-US" sz="1400"/>
        </a:p>
      </dgm:t>
    </dgm:pt>
    <dgm:pt modelId="{87B6C047-7BE7-4F3E-A00F-2517817EDF0C}">
      <dgm:prSet custT="1"/>
      <dgm:spPr/>
      <dgm:t>
        <a:bodyPr anchor="ctr"/>
        <a:lstStyle/>
        <a:p>
          <a:pPr algn="just">
            <a:lnSpc>
              <a:spcPct val="100000"/>
            </a:lnSpc>
          </a:pPr>
          <a:r>
            <a:rPr lang="hy-AM" sz="1400" dirty="0" smtClean="0">
              <a:latin typeface="GHEA Grapalat" panose="02000506050000020003" pitchFamily="50" charset="0"/>
            </a:rPr>
            <a:t>ՀՀ ՖՆ աշխատակիցները վերապատրաստվել են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ընդհանուր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հավասարակշռության</a:t>
          </a:r>
          <a:r>
            <a:rPr lang="hy-AM" sz="1400" dirty="0" smtClean="0">
              <a:latin typeface="GHEA Grapalat" panose="02000506050000020003" pitchFamily="50" charset="0"/>
            </a:rPr>
            <a:t> </a:t>
          </a:r>
          <a:r>
            <a:rPr lang="en-US" sz="1400" dirty="0" smtClean="0">
              <a:latin typeface="GHEA Grapalat" panose="02000506050000020003" pitchFamily="50" charset="0"/>
            </a:rPr>
            <a:t>DSGE </a:t>
          </a:r>
          <a:r>
            <a:rPr lang="hy-AM" sz="1400" dirty="0" smtClean="0">
              <a:latin typeface="GHEA Grapalat" panose="02000506050000020003" pitchFamily="50" charset="0"/>
            </a:rPr>
            <a:t>մոդելի մշակման տեսական և մաթեմատիկական հիմքերի ուղղությամբ</a:t>
          </a:r>
          <a:r>
            <a:rPr lang="en-US" sz="1400" dirty="0" smtClean="0">
              <a:latin typeface="GHEA Grapalat" panose="02000506050000020003" pitchFamily="50" charset="0"/>
            </a:rPr>
            <a:t>: </a:t>
          </a:r>
          <a:r>
            <a:rPr lang="en-US" sz="1400" dirty="0" err="1" smtClean="0">
              <a:latin typeface="GHEA Grapalat" panose="02000506050000020003" pitchFamily="50" charset="0"/>
            </a:rPr>
            <a:t>Մոդելի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միջոցով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իրականացվել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են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հարկային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ռեֆորմների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երկարաժամկետ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ազդեցության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գնահատում</a:t>
          </a:r>
          <a:r>
            <a:rPr lang="en-US" sz="1400" dirty="0" smtClean="0">
              <a:latin typeface="GHEA Grapalat" panose="02000506050000020003" pitchFamily="50" charset="0"/>
            </a:rPr>
            <a:t>:</a:t>
          </a:r>
          <a:r>
            <a:rPr lang="hy-AM" sz="1400" dirty="0" smtClean="0">
              <a:latin typeface="GHEA Grapalat" panose="02000506050000020003" pitchFamily="50" charset="0"/>
            </a:rPr>
            <a:t> 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E9C7164D-FF39-4031-AB2A-9F4B72FC6D72}" type="parTrans" cxnId="{1711F805-FD72-4B4E-88C0-F9820114364A}">
      <dgm:prSet/>
      <dgm:spPr/>
      <dgm:t>
        <a:bodyPr/>
        <a:lstStyle/>
        <a:p>
          <a:endParaRPr lang="en-US" sz="1400"/>
        </a:p>
      </dgm:t>
    </dgm:pt>
    <dgm:pt modelId="{7158189D-1072-4EDA-9C99-7F3915D491EA}" type="sibTrans" cxnId="{1711F805-FD72-4B4E-88C0-F9820114364A}">
      <dgm:prSet/>
      <dgm:spPr/>
      <dgm:t>
        <a:bodyPr/>
        <a:lstStyle/>
        <a:p>
          <a:endParaRPr lang="en-US" sz="1400"/>
        </a:p>
      </dgm:t>
    </dgm:pt>
    <dgm:pt modelId="{A1D95D72-AE4C-4C38-885E-5173336B2E7E}">
      <dgm:prSet phldrT="[Text]" custT="1"/>
      <dgm:spPr/>
      <dgm:t>
        <a:bodyPr anchor="ctr"/>
        <a:lstStyle/>
        <a:p>
          <a:pPr algn="just"/>
          <a:r>
            <a:rPr lang="hy-AM" sz="1400" dirty="0" smtClean="0">
              <a:latin typeface="GHEA Grapalat" panose="02000506050000020003" pitchFamily="50" charset="0"/>
            </a:rPr>
            <a:t>Ոլորտի մասնագետներին և լրատվամիջոցներին մակրոտնտեսական վերլուծությունների և կանխատեսումների ներկայացում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09558E17-72C6-4680-B6C3-0D25CBD83308}" type="parTrans" cxnId="{CE586AD6-E520-4976-B4C5-CCF42C0DC6C1}">
      <dgm:prSet/>
      <dgm:spPr/>
      <dgm:t>
        <a:bodyPr/>
        <a:lstStyle/>
        <a:p>
          <a:endParaRPr lang="en-US" sz="1400"/>
        </a:p>
      </dgm:t>
    </dgm:pt>
    <dgm:pt modelId="{6799E9E8-4599-4876-A1B9-902637618E0B}" type="sibTrans" cxnId="{CE586AD6-E520-4976-B4C5-CCF42C0DC6C1}">
      <dgm:prSet/>
      <dgm:spPr/>
      <dgm:t>
        <a:bodyPr/>
        <a:lstStyle/>
        <a:p>
          <a:endParaRPr lang="en-US" sz="1400"/>
        </a:p>
      </dgm:t>
    </dgm:pt>
    <dgm:pt modelId="{893D99E2-4580-45A3-B9FD-2E4958A69A29}">
      <dgm:prSet phldrT="[Text]" custT="1"/>
      <dgm:spPr/>
      <dgm:t>
        <a:bodyPr/>
        <a:lstStyle/>
        <a:p>
          <a:endParaRPr lang="en-US" sz="1400" dirty="0" err="1" smtClean="0">
            <a:latin typeface="GHEA Grapalat" panose="02000506050000020003" pitchFamily="50" charset="0"/>
          </a:endParaRPr>
        </a:p>
      </dgm:t>
    </dgm:pt>
    <dgm:pt modelId="{50C609F4-565A-434C-837A-BC91CFFD24A1}" type="parTrans" cxnId="{502D0E8D-8088-46EC-9EAF-8B5398759D81}">
      <dgm:prSet/>
      <dgm:spPr/>
      <dgm:t>
        <a:bodyPr/>
        <a:lstStyle/>
        <a:p>
          <a:endParaRPr lang="en-US" sz="1600"/>
        </a:p>
      </dgm:t>
    </dgm:pt>
    <dgm:pt modelId="{792E22A5-9F37-46EE-8EA7-B29452C105AC}" type="sibTrans" cxnId="{502D0E8D-8088-46EC-9EAF-8B5398759D81}">
      <dgm:prSet/>
      <dgm:spPr/>
      <dgm:t>
        <a:bodyPr/>
        <a:lstStyle/>
        <a:p>
          <a:endParaRPr lang="en-US" sz="1600"/>
        </a:p>
      </dgm:t>
    </dgm:pt>
    <dgm:pt modelId="{4F56520E-CAE8-4DF5-A5DE-D55B677F405A}">
      <dgm:prSet custT="1"/>
      <dgm:spPr/>
      <dgm:t>
        <a:bodyPr/>
        <a:lstStyle/>
        <a:p>
          <a:endParaRPr lang="en-US" sz="1400" dirty="0">
            <a:latin typeface="GHEA Grapalat" panose="02000506050000020003" pitchFamily="50" charset="0"/>
          </a:endParaRPr>
        </a:p>
      </dgm:t>
    </dgm:pt>
    <dgm:pt modelId="{785940D4-716A-4B8B-AE66-07CB0FB6185A}" type="parTrans" cxnId="{A4841EC9-1421-4FED-AEB9-63C681BCFA70}">
      <dgm:prSet/>
      <dgm:spPr/>
      <dgm:t>
        <a:bodyPr/>
        <a:lstStyle/>
        <a:p>
          <a:endParaRPr lang="en-US" sz="1600"/>
        </a:p>
      </dgm:t>
    </dgm:pt>
    <dgm:pt modelId="{6CFEC610-A1F1-4250-AE4F-DA096A56AEB1}" type="sibTrans" cxnId="{A4841EC9-1421-4FED-AEB9-63C681BCFA70}">
      <dgm:prSet/>
      <dgm:spPr/>
      <dgm:t>
        <a:bodyPr/>
        <a:lstStyle/>
        <a:p>
          <a:endParaRPr lang="en-US" sz="1600"/>
        </a:p>
      </dgm:t>
    </dgm:pt>
    <dgm:pt modelId="{5D1D7204-E72D-47AB-BFDB-ECE9752D348B}">
      <dgm:prSet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ԱՄՀ փորձագետների հետ մշակվել է համատեղ աշխատանքների ծրագիր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հարկաբյուջետային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քաղաքականության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մոդելի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մշակման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ուղղությամբ</a:t>
          </a:r>
          <a:r>
            <a:rPr lang="en-US" sz="1400" dirty="0" smtClean="0">
              <a:latin typeface="GHEA Grapalat" panose="02000506050000020003" pitchFamily="50" charset="0"/>
            </a:rPr>
            <a:t>:</a:t>
          </a:r>
        </a:p>
      </dgm:t>
    </dgm:pt>
    <dgm:pt modelId="{017FC32B-EB34-4E92-8471-01C1DC257936}" type="parTrans" cxnId="{25803A2E-1028-46F2-8529-DA2B2BB6192E}">
      <dgm:prSet/>
      <dgm:spPr/>
      <dgm:t>
        <a:bodyPr/>
        <a:lstStyle/>
        <a:p>
          <a:endParaRPr lang="en-US" sz="1600"/>
        </a:p>
      </dgm:t>
    </dgm:pt>
    <dgm:pt modelId="{57C6A927-CD52-4244-88EB-D4CF5B21382D}" type="sibTrans" cxnId="{25803A2E-1028-46F2-8529-DA2B2BB6192E}">
      <dgm:prSet/>
      <dgm:spPr/>
      <dgm:t>
        <a:bodyPr/>
        <a:lstStyle/>
        <a:p>
          <a:endParaRPr lang="en-US" sz="1600"/>
        </a:p>
      </dgm:t>
    </dgm:pt>
    <dgm:pt modelId="{A127CD42-40E3-4FD0-A43A-0347E18C6824}" type="pres">
      <dgm:prSet presAssocID="{FE66A182-8361-4D73-97B0-8EE13A93A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BE180-8CA3-4D4E-BACF-DD5421B8E633}" type="pres">
      <dgm:prSet presAssocID="{AE9793E7-D255-425A-A73A-688FAB1D4BD7}" presName="linNode" presStyleCnt="0"/>
      <dgm:spPr/>
    </dgm:pt>
    <dgm:pt modelId="{327C6AD1-5E33-41AD-9B80-0EB3837420D8}" type="pres">
      <dgm:prSet presAssocID="{AE9793E7-D255-425A-A73A-688FAB1D4BD7}" presName="parentText" presStyleLbl="node1" presStyleIdx="0" presStyleCnt="3" custScaleY="88976" custLinFactNeighborY="19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94F98-2C3A-4F45-B2B3-01AA56D237F2}" type="pres">
      <dgm:prSet presAssocID="{AE9793E7-D255-425A-A73A-688FAB1D4BD7}" presName="descendantText" presStyleLbl="alignAccFollowNode1" presStyleIdx="0" presStyleCnt="3" custScaleY="78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BE46-9AE2-4A52-96AA-F7876E6FD318}" type="pres">
      <dgm:prSet presAssocID="{296FE265-F6B6-4F1D-BAF2-4612AE50B97C}" presName="sp" presStyleCnt="0"/>
      <dgm:spPr/>
    </dgm:pt>
    <dgm:pt modelId="{104B6A7E-F78B-4001-8290-5F41EB405FC3}" type="pres">
      <dgm:prSet presAssocID="{802B62EC-E268-41C6-ADD2-5A90ABD0372F}" presName="linNode" presStyleCnt="0"/>
      <dgm:spPr/>
    </dgm:pt>
    <dgm:pt modelId="{4DE60300-47C3-40F7-8148-B359BFABF57C}" type="pres">
      <dgm:prSet presAssocID="{802B62EC-E268-41C6-ADD2-5A90ABD0372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B650A-792E-44A6-A1B7-573A22EB4FC5}" type="pres">
      <dgm:prSet presAssocID="{802B62EC-E268-41C6-ADD2-5A90ABD0372F}" presName="descendantText" presStyleLbl="alignAccFollowNode1" presStyleIdx="1" presStyleCnt="3" custScaleY="128101" custLinFactNeighborX="297" custLinFactNeighborY="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834A-F867-4E48-BF0E-5FDEBA3B1C00}" type="pres">
      <dgm:prSet presAssocID="{220DAB1B-D13B-40D1-AC67-E91249991AFE}" presName="sp" presStyleCnt="0"/>
      <dgm:spPr/>
    </dgm:pt>
    <dgm:pt modelId="{5E053C22-3BF7-49C7-A76F-F6935C9D2858}" type="pres">
      <dgm:prSet presAssocID="{FA4B8A85-816E-451C-B57B-A4EFA1A4B2EA}" presName="linNode" presStyleCnt="0"/>
      <dgm:spPr/>
    </dgm:pt>
    <dgm:pt modelId="{FF22A0B2-D8E3-46D5-BFBC-C44E2CFCB7AD}" type="pres">
      <dgm:prSet presAssocID="{FA4B8A85-816E-451C-B57B-A4EFA1A4B2EA}" presName="parentText" presStyleLbl="node1" presStyleIdx="2" presStyleCnt="3" custLinFactNeighborX="-1335" custLinFactNeighborY="-6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F23AD-7F76-41E9-85B5-34B3873C0EB6}" type="pres">
      <dgm:prSet presAssocID="{FA4B8A85-816E-451C-B57B-A4EFA1A4B2EA}" presName="descendantText" presStyleLbl="alignAccFollowNode1" presStyleIdx="2" presStyleCnt="3" custScaleY="94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3177D-5E8E-4DEC-A454-3BF39FE8996E}" srcId="{AE9793E7-D255-425A-A73A-688FAB1D4BD7}" destId="{0B440AAB-8CB5-457B-B607-A22B8E15A2B8}" srcOrd="0" destOrd="0" parTransId="{5D997B0E-C612-4715-B27E-4853803180F3}" sibTransId="{F6912655-EC7D-4213-99E8-2B675F9789ED}"/>
    <dgm:cxn modelId="{CE586AD6-E520-4976-B4C5-CCF42C0DC6C1}" srcId="{FA4B8A85-816E-451C-B57B-A4EFA1A4B2EA}" destId="{A1D95D72-AE4C-4C38-885E-5173336B2E7E}" srcOrd="0" destOrd="0" parTransId="{09558E17-72C6-4680-B6C3-0D25CBD83308}" sibTransId="{6799E9E8-4599-4876-A1B9-902637618E0B}"/>
    <dgm:cxn modelId="{2C47BAB6-7B0B-4779-9BB7-E31C7C76E0F5}" srcId="{FE66A182-8361-4D73-97B0-8EE13A93A8AA}" destId="{802B62EC-E268-41C6-ADD2-5A90ABD0372F}" srcOrd="1" destOrd="0" parTransId="{927DE43B-0578-4187-BC16-6589660B8ACF}" sibTransId="{220DAB1B-D13B-40D1-AC67-E91249991AFE}"/>
    <dgm:cxn modelId="{7C82BEEB-CE31-480E-B969-E3B9BC9E51EE}" type="presOf" srcId="{FA4B8A85-816E-451C-B57B-A4EFA1A4B2EA}" destId="{FF22A0B2-D8E3-46D5-BFBC-C44E2CFCB7AD}" srcOrd="0" destOrd="0" presId="urn:microsoft.com/office/officeart/2005/8/layout/vList5"/>
    <dgm:cxn modelId="{712F4A7A-29AA-43D4-BB83-C03027EB8DC6}" type="presOf" srcId="{FE66A182-8361-4D73-97B0-8EE13A93A8AA}" destId="{A127CD42-40E3-4FD0-A43A-0347E18C6824}" srcOrd="0" destOrd="0" presId="urn:microsoft.com/office/officeart/2005/8/layout/vList5"/>
    <dgm:cxn modelId="{913FCB9B-3017-42A9-8749-C6BC746C2924}" type="presOf" srcId="{AE9793E7-D255-425A-A73A-688FAB1D4BD7}" destId="{327C6AD1-5E33-41AD-9B80-0EB3837420D8}" srcOrd="0" destOrd="0" presId="urn:microsoft.com/office/officeart/2005/8/layout/vList5"/>
    <dgm:cxn modelId="{AC27BFD4-99F0-499A-BD14-58535007675F}" type="presOf" srcId="{4F56520E-CAE8-4DF5-A5DE-D55B677F405A}" destId="{CCAB650A-792E-44A6-A1B7-573A22EB4FC5}" srcOrd="0" destOrd="2" presId="urn:microsoft.com/office/officeart/2005/8/layout/vList5"/>
    <dgm:cxn modelId="{569EC333-50C9-4395-A421-6904B7A4E2B3}" type="presOf" srcId="{893D99E2-4580-45A3-B9FD-2E4958A69A29}" destId="{DEDF23AD-7F76-41E9-85B5-34B3873C0EB6}" srcOrd="0" destOrd="1" presId="urn:microsoft.com/office/officeart/2005/8/layout/vList5"/>
    <dgm:cxn modelId="{12127087-2BDC-4ACC-BAD8-E96E84D17A45}" srcId="{FE66A182-8361-4D73-97B0-8EE13A93A8AA}" destId="{FA4B8A85-816E-451C-B57B-A4EFA1A4B2EA}" srcOrd="2" destOrd="0" parTransId="{2EFAE60B-A26B-4F71-9113-5DBF9CB3BBC0}" sibTransId="{A75F0949-E219-4B9B-A4B5-9E539ADF7167}"/>
    <dgm:cxn modelId="{1711F805-FD72-4B4E-88C0-F9820114364A}" srcId="{802B62EC-E268-41C6-ADD2-5A90ABD0372F}" destId="{87B6C047-7BE7-4F3E-A00F-2517817EDF0C}" srcOrd="0" destOrd="0" parTransId="{E9C7164D-FF39-4031-AB2A-9F4B72FC6D72}" sibTransId="{7158189D-1072-4EDA-9C99-7F3915D491EA}"/>
    <dgm:cxn modelId="{A4841EC9-1421-4FED-AEB9-63C681BCFA70}" srcId="{802B62EC-E268-41C6-ADD2-5A90ABD0372F}" destId="{4F56520E-CAE8-4DF5-A5DE-D55B677F405A}" srcOrd="2" destOrd="0" parTransId="{785940D4-716A-4B8B-AE66-07CB0FB6185A}" sibTransId="{6CFEC610-A1F1-4250-AE4F-DA096A56AEB1}"/>
    <dgm:cxn modelId="{502D0E8D-8088-46EC-9EAF-8B5398759D81}" srcId="{FA4B8A85-816E-451C-B57B-A4EFA1A4B2EA}" destId="{893D99E2-4580-45A3-B9FD-2E4958A69A29}" srcOrd="1" destOrd="0" parTransId="{50C609F4-565A-434C-837A-BC91CFFD24A1}" sibTransId="{792E22A5-9F37-46EE-8EA7-B29452C105AC}"/>
    <dgm:cxn modelId="{25803A2E-1028-46F2-8529-DA2B2BB6192E}" srcId="{802B62EC-E268-41C6-ADD2-5A90ABD0372F}" destId="{5D1D7204-E72D-47AB-BFDB-ECE9752D348B}" srcOrd="1" destOrd="0" parTransId="{017FC32B-EB34-4E92-8471-01C1DC257936}" sibTransId="{57C6A927-CD52-4244-88EB-D4CF5B21382D}"/>
    <dgm:cxn modelId="{3CCD0557-DF85-4AE8-B31D-B5696ECD1E9C}" type="presOf" srcId="{802B62EC-E268-41C6-ADD2-5A90ABD0372F}" destId="{4DE60300-47C3-40F7-8148-B359BFABF57C}" srcOrd="0" destOrd="0" presId="urn:microsoft.com/office/officeart/2005/8/layout/vList5"/>
    <dgm:cxn modelId="{386834D2-FC3A-4220-89A4-FC3D9E65DFE3}" type="presOf" srcId="{0B440AAB-8CB5-457B-B607-A22B8E15A2B8}" destId="{FA794F98-2C3A-4F45-B2B3-01AA56D237F2}" srcOrd="0" destOrd="0" presId="urn:microsoft.com/office/officeart/2005/8/layout/vList5"/>
    <dgm:cxn modelId="{663CF34A-8637-4924-BF0B-CD5AF7A0558C}" type="presOf" srcId="{5D1D7204-E72D-47AB-BFDB-ECE9752D348B}" destId="{CCAB650A-792E-44A6-A1B7-573A22EB4FC5}" srcOrd="0" destOrd="1" presId="urn:microsoft.com/office/officeart/2005/8/layout/vList5"/>
    <dgm:cxn modelId="{087F5BAE-686E-4D47-ABE6-CB5A7A22401A}" type="presOf" srcId="{87B6C047-7BE7-4F3E-A00F-2517817EDF0C}" destId="{CCAB650A-792E-44A6-A1B7-573A22EB4FC5}" srcOrd="0" destOrd="0" presId="urn:microsoft.com/office/officeart/2005/8/layout/vList5"/>
    <dgm:cxn modelId="{98B30038-A7A6-4A88-A997-E66EEA07503E}" srcId="{FE66A182-8361-4D73-97B0-8EE13A93A8AA}" destId="{AE9793E7-D255-425A-A73A-688FAB1D4BD7}" srcOrd="0" destOrd="0" parTransId="{E0411D71-2BAB-4AD2-94B9-36D393A9E5F6}" sibTransId="{296FE265-F6B6-4F1D-BAF2-4612AE50B97C}"/>
    <dgm:cxn modelId="{7E136507-4902-443C-9ACC-CFEA9EF77B09}" type="presOf" srcId="{A1D95D72-AE4C-4C38-885E-5173336B2E7E}" destId="{DEDF23AD-7F76-41E9-85B5-34B3873C0EB6}" srcOrd="0" destOrd="0" presId="urn:microsoft.com/office/officeart/2005/8/layout/vList5"/>
    <dgm:cxn modelId="{AFE8AA70-5D9A-4452-A3D3-51EEA3455062}" type="presParOf" srcId="{A127CD42-40E3-4FD0-A43A-0347E18C6824}" destId="{032BE180-8CA3-4D4E-BACF-DD5421B8E633}" srcOrd="0" destOrd="0" presId="urn:microsoft.com/office/officeart/2005/8/layout/vList5"/>
    <dgm:cxn modelId="{0B9BF738-DA9E-469B-8B26-5A8814C73B2A}" type="presParOf" srcId="{032BE180-8CA3-4D4E-BACF-DD5421B8E633}" destId="{327C6AD1-5E33-41AD-9B80-0EB3837420D8}" srcOrd="0" destOrd="0" presId="urn:microsoft.com/office/officeart/2005/8/layout/vList5"/>
    <dgm:cxn modelId="{D2578C0A-90BD-4267-A7F2-F2C01E767582}" type="presParOf" srcId="{032BE180-8CA3-4D4E-BACF-DD5421B8E633}" destId="{FA794F98-2C3A-4F45-B2B3-01AA56D237F2}" srcOrd="1" destOrd="0" presId="urn:microsoft.com/office/officeart/2005/8/layout/vList5"/>
    <dgm:cxn modelId="{6DEB512A-A3C2-46C8-955D-BB92ABC17891}" type="presParOf" srcId="{A127CD42-40E3-4FD0-A43A-0347E18C6824}" destId="{4A0ABE46-9AE2-4A52-96AA-F7876E6FD318}" srcOrd="1" destOrd="0" presId="urn:microsoft.com/office/officeart/2005/8/layout/vList5"/>
    <dgm:cxn modelId="{36E6FDA8-0F23-49EA-80CC-3438C75FD700}" type="presParOf" srcId="{A127CD42-40E3-4FD0-A43A-0347E18C6824}" destId="{104B6A7E-F78B-4001-8290-5F41EB405FC3}" srcOrd="2" destOrd="0" presId="urn:microsoft.com/office/officeart/2005/8/layout/vList5"/>
    <dgm:cxn modelId="{FFCC4B57-D026-4AA4-9E05-24AD9DB4FC34}" type="presParOf" srcId="{104B6A7E-F78B-4001-8290-5F41EB405FC3}" destId="{4DE60300-47C3-40F7-8148-B359BFABF57C}" srcOrd="0" destOrd="0" presId="urn:microsoft.com/office/officeart/2005/8/layout/vList5"/>
    <dgm:cxn modelId="{A27DA829-DDDD-4DE0-92BB-05DF3FC56F05}" type="presParOf" srcId="{104B6A7E-F78B-4001-8290-5F41EB405FC3}" destId="{CCAB650A-792E-44A6-A1B7-573A22EB4FC5}" srcOrd="1" destOrd="0" presId="urn:microsoft.com/office/officeart/2005/8/layout/vList5"/>
    <dgm:cxn modelId="{9C93DB4D-1182-4997-BCCA-26BAE8DFDCF3}" type="presParOf" srcId="{A127CD42-40E3-4FD0-A43A-0347E18C6824}" destId="{6889834A-F867-4E48-BF0E-5FDEBA3B1C00}" srcOrd="3" destOrd="0" presId="urn:microsoft.com/office/officeart/2005/8/layout/vList5"/>
    <dgm:cxn modelId="{283351E2-7359-4ADD-AF21-BA48009144B0}" type="presParOf" srcId="{A127CD42-40E3-4FD0-A43A-0347E18C6824}" destId="{5E053C22-3BF7-49C7-A76F-F6935C9D2858}" srcOrd="4" destOrd="0" presId="urn:microsoft.com/office/officeart/2005/8/layout/vList5"/>
    <dgm:cxn modelId="{8E1809A8-0BBF-415A-B603-DAA58AD7AD36}" type="presParOf" srcId="{5E053C22-3BF7-49C7-A76F-F6935C9D2858}" destId="{FF22A0B2-D8E3-46D5-BFBC-C44E2CFCB7AD}" srcOrd="0" destOrd="0" presId="urn:microsoft.com/office/officeart/2005/8/layout/vList5"/>
    <dgm:cxn modelId="{8B33BD4D-FD86-4399-94C7-753ED0DFC7DB}" type="presParOf" srcId="{5E053C22-3BF7-49C7-A76F-F6935C9D2858}" destId="{DEDF23AD-7F76-41E9-85B5-34B3873C0E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5BE7DC-BB21-419D-8A2A-9EBDE1D9DDFD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427D4FDE-AE68-4C21-89DE-915CCB98AD44}">
      <dgm:prSet phldrT="[Text]" custT="1"/>
      <dgm:spPr/>
      <dgm:t>
        <a:bodyPr/>
        <a:lstStyle/>
        <a:p>
          <a:r>
            <a:rPr lang="en-US" sz="1200" b="1" smtClean="0">
              <a:latin typeface="GHEA Grapalat"/>
              <a:ea typeface="Calibri"/>
              <a:cs typeface="Times New Roman"/>
            </a:rPr>
            <a:t>ԹԻՐԱԽԱՎՈՐՎԱԾ ԽՆԴԻՐՆԵՐ</a:t>
          </a:r>
          <a:endParaRPr lang="en-US" sz="1200"/>
        </a:p>
      </dgm:t>
    </dgm:pt>
    <dgm:pt modelId="{6F73797D-3601-4F7C-BD79-57D27EB1B5E6}" type="parTrans" cxnId="{3C3601A5-9B94-4AEA-AE79-7A3385766B8B}">
      <dgm:prSet/>
      <dgm:spPr/>
      <dgm:t>
        <a:bodyPr/>
        <a:lstStyle/>
        <a:p>
          <a:endParaRPr lang="en-US" sz="1100"/>
        </a:p>
      </dgm:t>
    </dgm:pt>
    <dgm:pt modelId="{8D8F58C2-7CFD-4864-AEF6-211D645C3E4F}" type="sibTrans" cxnId="{3C3601A5-9B94-4AEA-AE79-7A3385766B8B}">
      <dgm:prSet/>
      <dgm:spPr/>
      <dgm:t>
        <a:bodyPr/>
        <a:lstStyle/>
        <a:p>
          <a:endParaRPr lang="en-US" sz="1100"/>
        </a:p>
      </dgm:t>
    </dgm:pt>
    <dgm:pt modelId="{A543DB76-4355-4389-BAB7-1811CD3FB339}">
      <dgm:prSet phldrT="[Text]" custT="1"/>
      <dgm:spPr/>
      <dgm:t>
        <a:bodyPr/>
        <a:lstStyle/>
        <a:p>
          <a:r>
            <a:rPr lang="en-US" sz="1200" b="1" smtClean="0">
              <a:latin typeface="GHEA Grapalat"/>
              <a:ea typeface="Calibri"/>
              <a:cs typeface="Times New Roman"/>
            </a:rPr>
            <a:t>2017</a:t>
          </a:r>
          <a:r>
            <a:rPr lang="ru-RU" sz="1200" b="1" smtClean="0">
              <a:latin typeface="GHEA Grapalat"/>
              <a:ea typeface="Calibri"/>
              <a:cs typeface="Times New Roman"/>
            </a:rPr>
            <a:t>Թ</a:t>
          </a:r>
          <a:r>
            <a:rPr lang="en-US" sz="1200" b="1" smtClean="0">
              <a:latin typeface="GHEA Grapalat"/>
              <a:ea typeface="Calibri"/>
              <a:cs typeface="Times New Roman"/>
            </a:rPr>
            <a:t>. ԻՐԱԿԱՆԱՑՎԱԾ  ԱՇԽԱՏԱՆՔՆԵՐ</a:t>
          </a:r>
          <a:endParaRPr lang="en-US" sz="1200"/>
        </a:p>
      </dgm:t>
    </dgm:pt>
    <dgm:pt modelId="{4689B829-92E1-4653-9C6B-55B98DF4FC5A}" type="parTrans" cxnId="{8118C0FB-AB04-4E3E-8099-669AFD1B7580}">
      <dgm:prSet/>
      <dgm:spPr/>
      <dgm:t>
        <a:bodyPr/>
        <a:lstStyle/>
        <a:p>
          <a:endParaRPr lang="en-US" sz="1100"/>
        </a:p>
      </dgm:t>
    </dgm:pt>
    <dgm:pt modelId="{3A900002-EDC3-459B-95B9-9FD2D0197090}" type="sibTrans" cxnId="{8118C0FB-AB04-4E3E-8099-669AFD1B7580}">
      <dgm:prSet/>
      <dgm:spPr/>
      <dgm:t>
        <a:bodyPr/>
        <a:lstStyle/>
        <a:p>
          <a:endParaRPr lang="en-US" sz="1100"/>
        </a:p>
      </dgm:t>
    </dgm:pt>
    <dgm:pt modelId="{8C8ECA3C-2605-4E3D-8CCD-BBC653F0F0FD}">
      <dgm:prSet phldrT="[Text]" custT="1"/>
      <dgm:spPr/>
      <dgm:t>
        <a:bodyPr/>
        <a:lstStyle/>
        <a:p>
          <a:r>
            <a:rPr lang="en-US" sz="1100" b="1" smtClean="0">
              <a:latin typeface="GHEA Grapalat"/>
              <a:ea typeface="Calibri"/>
              <a:cs typeface="Times New Roman"/>
            </a:rPr>
            <a:t>2017</a:t>
          </a:r>
          <a:r>
            <a:rPr lang="ru-RU" sz="1100" b="1" smtClean="0">
              <a:latin typeface="GHEA Grapalat"/>
              <a:ea typeface="Calibri"/>
              <a:cs typeface="Times New Roman"/>
            </a:rPr>
            <a:t>Թ</a:t>
          </a:r>
          <a:r>
            <a:rPr lang="en-US" sz="1100" b="1" smtClean="0">
              <a:latin typeface="GHEA Grapalat"/>
              <a:ea typeface="Calibri"/>
              <a:cs typeface="Times New Roman"/>
            </a:rPr>
            <a:t>. ԱՐՁԱՆԱԳՐՎԱԾ ԱՐԴՅՈՒՆՔՆԵՐ</a:t>
          </a:r>
          <a:endParaRPr lang="en-US" sz="1100"/>
        </a:p>
      </dgm:t>
    </dgm:pt>
    <dgm:pt modelId="{3B33F120-1B35-4298-A25D-C57E15255738}" type="parTrans" cxnId="{94809F20-29F9-4D62-B388-C62A3248805C}">
      <dgm:prSet/>
      <dgm:spPr/>
      <dgm:t>
        <a:bodyPr/>
        <a:lstStyle/>
        <a:p>
          <a:endParaRPr lang="en-US" sz="1100"/>
        </a:p>
      </dgm:t>
    </dgm:pt>
    <dgm:pt modelId="{C113E65D-4ED7-491A-B464-8CBB95761B09}" type="sibTrans" cxnId="{94809F20-29F9-4D62-B388-C62A3248805C}">
      <dgm:prSet/>
      <dgm:spPr/>
      <dgm:t>
        <a:bodyPr/>
        <a:lstStyle/>
        <a:p>
          <a:endParaRPr lang="en-US" sz="1100"/>
        </a:p>
      </dgm:t>
    </dgm:pt>
    <dgm:pt modelId="{7FA8446E-66C5-498B-9641-AA2609B32C7C}" type="pres">
      <dgm:prSet presAssocID="{4C5BE7DC-BB21-419D-8A2A-9EBDE1D9DDFD}" presName="Name0" presStyleCnt="0">
        <dgm:presLayoutVars>
          <dgm:dir/>
          <dgm:animLvl val="lvl"/>
          <dgm:resizeHandles val="exact"/>
        </dgm:presLayoutVars>
      </dgm:prSet>
      <dgm:spPr/>
    </dgm:pt>
    <dgm:pt modelId="{0F2832D4-ED90-42CE-9BD4-7EEFDF1B6B7E}" type="pres">
      <dgm:prSet presAssocID="{427D4FDE-AE68-4C21-89DE-915CCB98AD44}" presName="parTxOnly" presStyleLbl="node1" presStyleIdx="0" presStyleCnt="3" custScaleX="78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DD3CD-AD10-4941-B804-D08B126FA0BC}" type="pres">
      <dgm:prSet presAssocID="{8D8F58C2-7CFD-4864-AEF6-211D645C3E4F}" presName="parTxOnlySpace" presStyleCnt="0"/>
      <dgm:spPr/>
    </dgm:pt>
    <dgm:pt modelId="{41FB6923-0A55-44C0-BFF6-DE4053800BEF}" type="pres">
      <dgm:prSet presAssocID="{A543DB76-4355-4389-BAB7-1811CD3FB339}" presName="parTxOnly" presStyleLbl="node1" presStyleIdx="1" presStyleCnt="3" custScaleX="112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AF69E-2A1D-40A4-AA0F-EE96B04B872B}" type="pres">
      <dgm:prSet presAssocID="{3A900002-EDC3-459B-95B9-9FD2D0197090}" presName="parTxOnlySpace" presStyleCnt="0"/>
      <dgm:spPr/>
    </dgm:pt>
    <dgm:pt modelId="{5BEFB498-B030-4DE7-9541-8811A589C964}" type="pres">
      <dgm:prSet presAssocID="{8C8ECA3C-2605-4E3D-8CCD-BBC653F0F0FD}" presName="parTxOnly" presStyleLbl="node1" presStyleIdx="2" presStyleCnt="3" custLinFactNeighborY="-2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09F20-29F9-4D62-B388-C62A3248805C}" srcId="{4C5BE7DC-BB21-419D-8A2A-9EBDE1D9DDFD}" destId="{8C8ECA3C-2605-4E3D-8CCD-BBC653F0F0FD}" srcOrd="2" destOrd="0" parTransId="{3B33F120-1B35-4298-A25D-C57E15255738}" sibTransId="{C113E65D-4ED7-491A-B464-8CBB95761B09}"/>
    <dgm:cxn modelId="{8118C0FB-AB04-4E3E-8099-669AFD1B7580}" srcId="{4C5BE7DC-BB21-419D-8A2A-9EBDE1D9DDFD}" destId="{A543DB76-4355-4389-BAB7-1811CD3FB339}" srcOrd="1" destOrd="0" parTransId="{4689B829-92E1-4653-9C6B-55B98DF4FC5A}" sibTransId="{3A900002-EDC3-459B-95B9-9FD2D0197090}"/>
    <dgm:cxn modelId="{3C3601A5-9B94-4AEA-AE79-7A3385766B8B}" srcId="{4C5BE7DC-BB21-419D-8A2A-9EBDE1D9DDFD}" destId="{427D4FDE-AE68-4C21-89DE-915CCB98AD44}" srcOrd="0" destOrd="0" parTransId="{6F73797D-3601-4F7C-BD79-57D27EB1B5E6}" sibTransId="{8D8F58C2-7CFD-4864-AEF6-211D645C3E4F}"/>
    <dgm:cxn modelId="{34DA3226-06FB-4DC9-B242-8C426156F7EF}" type="presOf" srcId="{427D4FDE-AE68-4C21-89DE-915CCB98AD44}" destId="{0F2832D4-ED90-42CE-9BD4-7EEFDF1B6B7E}" srcOrd="0" destOrd="0" presId="urn:microsoft.com/office/officeart/2005/8/layout/chevron1"/>
    <dgm:cxn modelId="{DFD9EB7A-134D-40A0-A91E-016FD679DD75}" type="presOf" srcId="{A543DB76-4355-4389-BAB7-1811CD3FB339}" destId="{41FB6923-0A55-44C0-BFF6-DE4053800BEF}" srcOrd="0" destOrd="0" presId="urn:microsoft.com/office/officeart/2005/8/layout/chevron1"/>
    <dgm:cxn modelId="{97E4A113-2E80-4D0D-889E-5DC65163C92D}" type="presOf" srcId="{8C8ECA3C-2605-4E3D-8CCD-BBC653F0F0FD}" destId="{5BEFB498-B030-4DE7-9541-8811A589C964}" srcOrd="0" destOrd="0" presId="urn:microsoft.com/office/officeart/2005/8/layout/chevron1"/>
    <dgm:cxn modelId="{3836AC81-EC12-4B07-B648-F5E966A8E141}" type="presOf" srcId="{4C5BE7DC-BB21-419D-8A2A-9EBDE1D9DDFD}" destId="{7FA8446E-66C5-498B-9641-AA2609B32C7C}" srcOrd="0" destOrd="0" presId="urn:microsoft.com/office/officeart/2005/8/layout/chevron1"/>
    <dgm:cxn modelId="{AC9720A6-B7E8-4FAA-88DF-AFCB40F645D0}" type="presParOf" srcId="{7FA8446E-66C5-498B-9641-AA2609B32C7C}" destId="{0F2832D4-ED90-42CE-9BD4-7EEFDF1B6B7E}" srcOrd="0" destOrd="0" presId="urn:microsoft.com/office/officeart/2005/8/layout/chevron1"/>
    <dgm:cxn modelId="{FC2C5565-36A5-4E37-8222-35D18E7BA32F}" type="presParOf" srcId="{7FA8446E-66C5-498B-9641-AA2609B32C7C}" destId="{7A0DD3CD-AD10-4941-B804-D08B126FA0BC}" srcOrd="1" destOrd="0" presId="urn:microsoft.com/office/officeart/2005/8/layout/chevron1"/>
    <dgm:cxn modelId="{CD12E79E-E794-4ABF-A3DD-BA9DD20324BB}" type="presParOf" srcId="{7FA8446E-66C5-498B-9641-AA2609B32C7C}" destId="{41FB6923-0A55-44C0-BFF6-DE4053800BEF}" srcOrd="2" destOrd="0" presId="urn:microsoft.com/office/officeart/2005/8/layout/chevron1"/>
    <dgm:cxn modelId="{566A512F-C7D1-4D93-BFE2-4F37F533660E}" type="presParOf" srcId="{7FA8446E-66C5-498B-9641-AA2609B32C7C}" destId="{8EEAF69E-2A1D-40A4-AA0F-EE96B04B872B}" srcOrd="3" destOrd="0" presId="urn:microsoft.com/office/officeart/2005/8/layout/chevron1"/>
    <dgm:cxn modelId="{6F2F54DF-47CE-4E6F-B104-44996DBC2023}" type="presParOf" srcId="{7FA8446E-66C5-498B-9641-AA2609B32C7C}" destId="{5BEFB498-B030-4DE7-9541-8811A589C96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B0CEF7-0943-461D-A5CA-43EA5200F1AB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50598-2FE0-4C55-A806-830A9E3522E5}">
      <dgm:prSet phldrT="[Text]" custT="1"/>
      <dgm:spPr/>
      <dgm:t>
        <a:bodyPr/>
        <a:lstStyle/>
        <a:p>
          <a:pPr algn="ctr"/>
          <a:r>
            <a:rPr lang="af-ZA" sz="1400" smtClean="0">
              <a:latin typeface="GHEA Grapalat" pitchFamily="50" charset="0"/>
            </a:rPr>
            <a:t>Երկրորդային շուկայի ակտիվացում ու զարգացում</a:t>
          </a:r>
          <a:endParaRPr lang="en-US" sz="1400" dirty="0"/>
        </a:p>
      </dgm:t>
    </dgm:pt>
    <dgm:pt modelId="{725D86ED-45AE-4A2B-BB6F-3F4EE58921B0}" type="parTrans" cxnId="{FAB28C0D-31D6-43EC-B32A-59DF5A01A2EE}">
      <dgm:prSet/>
      <dgm:spPr/>
      <dgm:t>
        <a:bodyPr/>
        <a:lstStyle/>
        <a:p>
          <a:pPr algn="ctr"/>
          <a:endParaRPr lang="en-US" sz="1200"/>
        </a:p>
      </dgm:t>
    </dgm:pt>
    <dgm:pt modelId="{BC33AEFE-2599-4043-85ED-EC18F5570B76}" type="sibTrans" cxnId="{FAB28C0D-31D6-43EC-B32A-59DF5A01A2EE}">
      <dgm:prSet/>
      <dgm:spPr/>
      <dgm:t>
        <a:bodyPr/>
        <a:lstStyle/>
        <a:p>
          <a:pPr algn="ctr"/>
          <a:endParaRPr lang="en-US" sz="1200"/>
        </a:p>
      </dgm:t>
    </dgm:pt>
    <dgm:pt modelId="{87468815-858C-4FB9-AE71-2DB29C17F65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hy-AM" sz="1400" i="0" smtClean="0">
              <a:latin typeface="GHEA Grapalat" pitchFamily="50" charset="0"/>
              <a:cs typeface="Arial" charset="0"/>
            </a:rPr>
            <a:t>2018թ. կրկնակի կկրճատվեն միջնաժամկետ և երկարաժամկետ պարտատոմսերի առաջնային տեղաբաշխման աճուրդների քանակը,</a:t>
          </a:r>
          <a:endParaRPr lang="en-US" sz="1100" dirty="0"/>
        </a:p>
      </dgm:t>
    </dgm:pt>
    <dgm:pt modelId="{0D555EF8-3DED-468E-A48A-4D677849D9B6}" type="parTrans" cxnId="{80AF18E5-23AC-4B5B-A9E9-A9EF63D33B30}">
      <dgm:prSet/>
      <dgm:spPr/>
      <dgm:t>
        <a:bodyPr/>
        <a:lstStyle/>
        <a:p>
          <a:pPr algn="ctr"/>
          <a:endParaRPr lang="en-US" sz="1200"/>
        </a:p>
      </dgm:t>
    </dgm:pt>
    <dgm:pt modelId="{70010B72-A8FD-4391-8B95-2B76F579A819}" type="sibTrans" cxnId="{80AF18E5-23AC-4B5B-A9E9-A9EF63D33B30}">
      <dgm:prSet/>
      <dgm:spPr/>
      <dgm:t>
        <a:bodyPr/>
        <a:lstStyle/>
        <a:p>
          <a:pPr algn="ctr"/>
          <a:endParaRPr lang="en-US" sz="1200"/>
        </a:p>
      </dgm:t>
    </dgm:pt>
    <dgm:pt modelId="{6C318C00-D383-4B10-B52C-5008E54DA703}">
      <dgm:prSet phldrT="[Text]" custT="1"/>
      <dgm:spPr/>
      <dgm:t>
        <a:bodyPr/>
        <a:lstStyle/>
        <a:p>
          <a:pPr algn="ctr"/>
          <a:r>
            <a:rPr lang="af-ZA" sz="1400" smtClean="0">
              <a:latin typeface="GHEA Grapalat" pitchFamily="50" charset="0"/>
            </a:rPr>
            <a:t>ՀՀ կառավարության պարտքի կառավարման բարելավում</a:t>
          </a:r>
          <a:endParaRPr lang="en-US" sz="1400" dirty="0"/>
        </a:p>
      </dgm:t>
    </dgm:pt>
    <dgm:pt modelId="{F788D8D1-3C91-413C-88C8-95BB0DE76CA2}" type="parTrans" cxnId="{CF7AE234-E3DD-4495-A488-B7A14AC167BA}">
      <dgm:prSet/>
      <dgm:spPr/>
      <dgm:t>
        <a:bodyPr/>
        <a:lstStyle/>
        <a:p>
          <a:pPr algn="ctr"/>
          <a:endParaRPr lang="en-US" sz="1200"/>
        </a:p>
      </dgm:t>
    </dgm:pt>
    <dgm:pt modelId="{A3857885-3EA8-407E-B57D-54ADDD952D5F}" type="sibTrans" cxnId="{CF7AE234-E3DD-4495-A488-B7A14AC167BA}">
      <dgm:prSet/>
      <dgm:spPr/>
      <dgm:t>
        <a:bodyPr/>
        <a:lstStyle/>
        <a:p>
          <a:pPr algn="ctr"/>
          <a:endParaRPr lang="en-US" sz="1200"/>
        </a:p>
      </dgm:t>
    </dgm:pt>
    <dgm:pt modelId="{6F70387F-76BC-47AC-A472-D518063BD1A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en-US" sz="1100" i="0" dirty="0">
            <a:latin typeface="GHEA Grapalat" pitchFamily="50" charset="0"/>
            <a:ea typeface="Arial" charset="0"/>
            <a:cs typeface="Arial" charset="0"/>
          </a:endParaRPr>
        </a:p>
      </dgm:t>
    </dgm:pt>
    <dgm:pt modelId="{011CC8E1-0BDD-438D-8906-26360671506D}" type="parTrans" cxnId="{1CC598E0-BD83-4A73-83A8-D95239521626}">
      <dgm:prSet/>
      <dgm:spPr/>
      <dgm:t>
        <a:bodyPr/>
        <a:lstStyle/>
        <a:p>
          <a:pPr algn="ctr"/>
          <a:endParaRPr lang="en-US" sz="1200"/>
        </a:p>
      </dgm:t>
    </dgm:pt>
    <dgm:pt modelId="{275960E6-7696-4623-96FC-15630943E3E0}" type="sibTrans" cxnId="{1CC598E0-BD83-4A73-83A8-D95239521626}">
      <dgm:prSet/>
      <dgm:spPr/>
      <dgm:t>
        <a:bodyPr/>
        <a:lstStyle/>
        <a:p>
          <a:pPr algn="ctr"/>
          <a:endParaRPr lang="en-US" sz="1200"/>
        </a:p>
      </dgm:t>
    </dgm:pt>
    <dgm:pt modelId="{C67E8C8A-71F0-45B8-8046-54F0F6CB405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1400" i="0" smtClean="0">
              <a:latin typeface="GHEA Grapalat" pitchFamily="50" charset="0"/>
              <a:cs typeface="Arial" charset="0"/>
            </a:rPr>
            <a:t>Կավելացվի մեկ աճուրդի ընթացքում տեղաբաշխման ենթակա պարտատոմսերի ծավալը</a:t>
          </a:r>
          <a:endParaRPr lang="en-US" sz="1400" i="0" smtClean="0">
            <a:latin typeface="GHEA Grapalat" pitchFamily="50" charset="0"/>
            <a:cs typeface="Arial" charset="0"/>
          </a:endParaRPr>
        </a:p>
      </dgm:t>
    </dgm:pt>
    <dgm:pt modelId="{A552802F-714E-4391-AAC4-053D3DD45873}" type="parTrans" cxnId="{2CDB2342-4063-43B6-A5F6-0EBAC55F57CB}">
      <dgm:prSet/>
      <dgm:spPr/>
      <dgm:t>
        <a:bodyPr/>
        <a:lstStyle/>
        <a:p>
          <a:endParaRPr lang="en-US" sz="1200"/>
        </a:p>
      </dgm:t>
    </dgm:pt>
    <dgm:pt modelId="{932FF6D3-A9E6-4AA5-877B-CC200213AEF1}" type="sibTrans" cxnId="{2CDB2342-4063-43B6-A5F6-0EBAC55F57CB}">
      <dgm:prSet/>
      <dgm:spPr/>
      <dgm:t>
        <a:bodyPr/>
        <a:lstStyle/>
        <a:p>
          <a:endParaRPr lang="en-US" sz="1200"/>
        </a:p>
      </dgm:t>
    </dgm:pt>
    <dgm:pt modelId="{F220953C-05A5-4776-A370-463A53C6782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1400" i="0" dirty="0">
              <a:latin typeface="GHEA Grapalat" pitchFamily="50" charset="0"/>
              <a:cs typeface="Arial" charset="0"/>
            </a:rPr>
            <a:t>Բիզնես գործընթացների շարունակականության ապահովման և աղետների հետևանքների վերականգնման ծրագրի մշակում,</a:t>
          </a:r>
          <a:endParaRPr lang="en-US" sz="1400" i="0" dirty="0">
            <a:latin typeface="GHEA Grapalat" pitchFamily="50" charset="0"/>
            <a:cs typeface="Arial" charset="0"/>
          </a:endParaRPr>
        </a:p>
      </dgm:t>
    </dgm:pt>
    <dgm:pt modelId="{7A77D0BE-E64A-4808-9B2E-E99ED008CBB2}" type="parTrans" cxnId="{7CE04317-E59F-45BB-8ABA-D7231215E63A}">
      <dgm:prSet/>
      <dgm:spPr/>
      <dgm:t>
        <a:bodyPr/>
        <a:lstStyle/>
        <a:p>
          <a:endParaRPr lang="en-US" sz="1200"/>
        </a:p>
      </dgm:t>
    </dgm:pt>
    <dgm:pt modelId="{090FD709-458F-40C2-A133-6970FBA5CD92}" type="sibTrans" cxnId="{7CE04317-E59F-45BB-8ABA-D7231215E63A}">
      <dgm:prSet/>
      <dgm:spPr/>
      <dgm:t>
        <a:bodyPr/>
        <a:lstStyle/>
        <a:p>
          <a:endParaRPr lang="en-US" sz="1200"/>
        </a:p>
      </dgm:t>
    </dgm:pt>
    <dgm:pt modelId="{1B6F18D8-FC07-4822-9883-CD12C982CCA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1400" i="0" dirty="0">
              <a:latin typeface="GHEA Grapalat" pitchFamily="50" charset="0"/>
              <a:cs typeface="Arial" charset="0"/>
            </a:rPr>
            <a:t>Գործառնական ռիսկերի կառավարման շրջանակի բացահայտում, սահմանում, գնահատում և մշտադիտարկում,</a:t>
          </a:r>
          <a:endParaRPr lang="en-US" sz="1400" i="0" dirty="0">
            <a:latin typeface="GHEA Grapalat" pitchFamily="50" charset="0"/>
            <a:cs typeface="Arial" charset="0"/>
          </a:endParaRPr>
        </a:p>
      </dgm:t>
    </dgm:pt>
    <dgm:pt modelId="{4EFF3292-BCDF-4A41-8883-A84C5B814285}" type="parTrans" cxnId="{9C9C7305-ECEF-4B1E-916B-ABFD63D80039}">
      <dgm:prSet/>
      <dgm:spPr/>
      <dgm:t>
        <a:bodyPr/>
        <a:lstStyle/>
        <a:p>
          <a:endParaRPr lang="en-US" sz="1200"/>
        </a:p>
      </dgm:t>
    </dgm:pt>
    <dgm:pt modelId="{7E28AEF4-8E2A-4DD8-8812-860FC6C37CC5}" type="sibTrans" cxnId="{9C9C7305-ECEF-4B1E-916B-ABFD63D80039}">
      <dgm:prSet/>
      <dgm:spPr/>
      <dgm:t>
        <a:bodyPr/>
        <a:lstStyle/>
        <a:p>
          <a:endParaRPr lang="en-US" sz="1200"/>
        </a:p>
      </dgm:t>
    </dgm:pt>
    <dgm:pt modelId="{3B0F74DC-4C46-4F42-B3B4-CCFEB435178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1400" i="0" dirty="0">
              <a:latin typeface="GHEA Grapalat" pitchFamily="50" charset="0"/>
              <a:cs typeface="Arial" charset="0"/>
            </a:rPr>
            <a:t>Փոխառությունների տարեկան ծրագրի հանրությանը ներկայացման շարունակականության ապահովում,</a:t>
          </a:r>
          <a:endParaRPr lang="en-US" sz="1400" i="0" dirty="0">
            <a:latin typeface="GHEA Grapalat" pitchFamily="50" charset="0"/>
            <a:cs typeface="Arial" charset="0"/>
          </a:endParaRPr>
        </a:p>
      </dgm:t>
    </dgm:pt>
    <dgm:pt modelId="{9CCA4541-0652-444A-8FA2-BE9CE7D7C164}" type="parTrans" cxnId="{5EFAA31B-912C-4AE9-9989-3F21EBF1A9FA}">
      <dgm:prSet/>
      <dgm:spPr/>
      <dgm:t>
        <a:bodyPr/>
        <a:lstStyle/>
        <a:p>
          <a:endParaRPr lang="en-US" sz="1200"/>
        </a:p>
      </dgm:t>
    </dgm:pt>
    <dgm:pt modelId="{08CD5A48-6E43-4053-AAC5-927698A25DD7}" type="sibTrans" cxnId="{5EFAA31B-912C-4AE9-9989-3F21EBF1A9FA}">
      <dgm:prSet/>
      <dgm:spPr/>
      <dgm:t>
        <a:bodyPr/>
        <a:lstStyle/>
        <a:p>
          <a:endParaRPr lang="en-US" sz="1200"/>
        </a:p>
      </dgm:t>
    </dgm:pt>
    <dgm:pt modelId="{276D7661-DEE9-48C7-8E15-99E5B4FDC6D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y-AM" sz="1400" i="0" dirty="0">
              <a:latin typeface="GHEA Grapalat" pitchFamily="50" charset="0"/>
              <a:cs typeface="Arial" charset="0"/>
            </a:rPr>
            <a:t>Պարտատ­ոմ­սե­րի վերանայված թողարկման կանոնների և տեղաբաշխումների տարեկան օրացույցի հրապարակում</a:t>
          </a:r>
          <a:endParaRPr lang="en-US" sz="1400" i="0" dirty="0">
            <a:latin typeface="GHEA Grapalat" pitchFamily="50" charset="0"/>
            <a:cs typeface="Arial" charset="0"/>
          </a:endParaRPr>
        </a:p>
      </dgm:t>
    </dgm:pt>
    <dgm:pt modelId="{079C83CC-4473-4FCD-A6F6-49B3975DCF5F}" type="parTrans" cxnId="{FECB08CE-5116-470C-9947-F8D2BBB1B5D5}">
      <dgm:prSet/>
      <dgm:spPr/>
      <dgm:t>
        <a:bodyPr/>
        <a:lstStyle/>
        <a:p>
          <a:endParaRPr lang="en-US" sz="1200"/>
        </a:p>
      </dgm:t>
    </dgm:pt>
    <dgm:pt modelId="{27A683C2-A827-4A27-B636-198BB54176B7}" type="sibTrans" cxnId="{FECB08CE-5116-470C-9947-F8D2BBB1B5D5}">
      <dgm:prSet/>
      <dgm:spPr/>
      <dgm:t>
        <a:bodyPr/>
        <a:lstStyle/>
        <a:p>
          <a:endParaRPr lang="en-US" sz="1200"/>
        </a:p>
      </dgm:t>
    </dgm:pt>
    <dgm:pt modelId="{48627B8C-119F-49C4-B944-DAF0CA14C8A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i="0" dirty="0">
            <a:latin typeface="GHEA Grapalat" pitchFamily="50" charset="0"/>
            <a:cs typeface="Arial" charset="0"/>
          </a:endParaRPr>
        </a:p>
      </dgm:t>
    </dgm:pt>
    <dgm:pt modelId="{4DB4E2BB-D575-49BE-ADCC-46B691486C45}" type="parTrans" cxnId="{04698FD0-7B4C-4658-BAC9-1A44B4BE1C33}">
      <dgm:prSet/>
      <dgm:spPr/>
      <dgm:t>
        <a:bodyPr/>
        <a:lstStyle/>
        <a:p>
          <a:endParaRPr lang="en-US" sz="1200"/>
        </a:p>
      </dgm:t>
    </dgm:pt>
    <dgm:pt modelId="{4B43004E-C890-4158-86EA-25E037E199C9}" type="sibTrans" cxnId="{04698FD0-7B4C-4658-BAC9-1A44B4BE1C33}">
      <dgm:prSet/>
      <dgm:spPr/>
      <dgm:t>
        <a:bodyPr/>
        <a:lstStyle/>
        <a:p>
          <a:endParaRPr lang="en-US" sz="1200"/>
        </a:p>
      </dgm:t>
    </dgm:pt>
    <dgm:pt modelId="{55473023-6714-4226-8B65-B0CCBA2B4CBA}" type="pres">
      <dgm:prSet presAssocID="{E4B0CEF7-0943-461D-A5CA-43EA5200F1A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E8B758-CB6A-40FF-84C4-B31CDA3D9214}" type="pres">
      <dgm:prSet presAssocID="{1AD50598-2FE0-4C55-A806-830A9E3522E5}" presName="composite" presStyleCnt="0"/>
      <dgm:spPr/>
    </dgm:pt>
    <dgm:pt modelId="{6A358E20-C1ED-4082-92B4-6AEEE72C46D1}" type="pres">
      <dgm:prSet presAssocID="{1AD50598-2FE0-4C55-A806-830A9E3522E5}" presName="bentUpArrow1" presStyleLbl="alignImgPlace1" presStyleIdx="0" presStyleCnt="1" custScaleX="41365" custScaleY="124827" custLinFactNeighborX="-10628" custLinFactNeighborY="-40817"/>
      <dgm:spPr/>
    </dgm:pt>
    <dgm:pt modelId="{4497791A-2142-498F-A2D6-B71DDF477097}" type="pres">
      <dgm:prSet presAssocID="{1AD50598-2FE0-4C55-A806-830A9E3522E5}" presName="ParentText" presStyleLbl="node1" presStyleIdx="0" presStyleCnt="2" custScaleX="69800" custScaleY="69617" custLinFactNeighborX="-1557" custLinFactNeighborY="-329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BCA07-2447-45FF-A8DE-94D96A2C0787}" type="pres">
      <dgm:prSet presAssocID="{1AD50598-2FE0-4C55-A806-830A9E3522E5}" presName="ChildText" presStyleLbl="revTx" presStyleIdx="0" presStyleCnt="2" custScaleX="350869" custScaleY="109905" custLinFactX="16139" custLinFactNeighborX="100000" custLinFactNeighborY="-35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A6CB-9BAE-4A28-B5F9-F93C31ADD163}" type="pres">
      <dgm:prSet presAssocID="{BC33AEFE-2599-4043-85ED-EC18F5570B76}" presName="sibTrans" presStyleCnt="0"/>
      <dgm:spPr/>
    </dgm:pt>
    <dgm:pt modelId="{7BE4B964-3C4B-4D8D-BDC6-BB9811F2593A}" type="pres">
      <dgm:prSet presAssocID="{6C318C00-D383-4B10-B52C-5008E54DA703}" presName="composite" presStyleCnt="0"/>
      <dgm:spPr/>
    </dgm:pt>
    <dgm:pt modelId="{B07B8AEA-F445-4A93-A0AC-52EE3616AEE7}" type="pres">
      <dgm:prSet presAssocID="{6C318C00-D383-4B10-B52C-5008E54DA703}" presName="ParentText" presStyleLbl="node1" presStyleIdx="1" presStyleCnt="2" custScaleX="76691" custScaleY="86283" custLinFactNeighborX="-95620" custLinFactNeighborY="-306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230F8-6A09-452C-B172-105E2E394267}" type="pres">
      <dgm:prSet presAssocID="{6C318C00-D383-4B10-B52C-5008E54DA703}" presName="FinalChildText" presStyleLbl="revTx" presStyleIdx="1" presStyleCnt="2" custScaleX="383642" custScaleY="161331" custLinFactNeighborX="-618" custLinFactNeighborY="-18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5D22F-45CD-4A12-905A-2FD3244D1C56}" type="presOf" srcId="{87468815-858C-4FB9-AE71-2DB29C17F654}" destId="{764BCA07-2447-45FF-A8DE-94D96A2C0787}" srcOrd="0" destOrd="0" presId="urn:microsoft.com/office/officeart/2005/8/layout/StepDownProcess"/>
    <dgm:cxn modelId="{F370E89C-3D5B-4E0D-98E2-1EFFD46E9C62}" type="presOf" srcId="{C67E8C8A-71F0-45B8-8046-54F0F6CB4055}" destId="{764BCA07-2447-45FF-A8DE-94D96A2C0787}" srcOrd="0" destOrd="1" presId="urn:microsoft.com/office/officeart/2005/8/layout/StepDownProcess"/>
    <dgm:cxn modelId="{FECB08CE-5116-470C-9947-F8D2BBB1B5D5}" srcId="{6C318C00-D383-4B10-B52C-5008E54DA703}" destId="{276D7661-DEE9-48C7-8E15-99E5B4FDC6D0}" srcOrd="4" destOrd="0" parTransId="{079C83CC-4473-4FCD-A6F6-49B3975DCF5F}" sibTransId="{27A683C2-A827-4A27-B636-198BB54176B7}"/>
    <dgm:cxn modelId="{2CDB2342-4063-43B6-A5F6-0EBAC55F57CB}" srcId="{1AD50598-2FE0-4C55-A806-830A9E3522E5}" destId="{C67E8C8A-71F0-45B8-8046-54F0F6CB4055}" srcOrd="1" destOrd="0" parTransId="{A552802F-714E-4391-AAC4-053D3DD45873}" sibTransId="{932FF6D3-A9E6-4AA5-877B-CC200213AEF1}"/>
    <dgm:cxn modelId="{0E39DE75-920B-451D-82D7-E40D164F7E39}" type="presOf" srcId="{F220953C-05A5-4776-A370-463A53C67826}" destId="{357230F8-6A09-452C-B172-105E2E394267}" srcOrd="0" destOrd="1" presId="urn:microsoft.com/office/officeart/2005/8/layout/StepDownProcess"/>
    <dgm:cxn modelId="{7CE04317-E59F-45BB-8ABA-D7231215E63A}" srcId="{6C318C00-D383-4B10-B52C-5008E54DA703}" destId="{F220953C-05A5-4776-A370-463A53C67826}" srcOrd="1" destOrd="0" parTransId="{7A77D0BE-E64A-4808-9B2E-E99ED008CBB2}" sibTransId="{090FD709-458F-40C2-A133-6970FBA5CD92}"/>
    <dgm:cxn modelId="{04698FD0-7B4C-4658-BAC9-1A44B4BE1C33}" srcId="{6C318C00-D383-4B10-B52C-5008E54DA703}" destId="{48627B8C-119F-49C4-B944-DAF0CA14C8A5}" srcOrd="5" destOrd="0" parTransId="{4DB4E2BB-D575-49BE-ADCC-46B691486C45}" sibTransId="{4B43004E-C890-4158-86EA-25E037E199C9}"/>
    <dgm:cxn modelId="{39AE732B-D129-4EBC-B3E2-B8EC1BCAFB60}" type="presOf" srcId="{3B0F74DC-4C46-4F42-B3B4-CCFEB4351785}" destId="{357230F8-6A09-452C-B172-105E2E394267}" srcOrd="0" destOrd="3" presId="urn:microsoft.com/office/officeart/2005/8/layout/StepDownProcess"/>
    <dgm:cxn modelId="{9C9C7305-ECEF-4B1E-916B-ABFD63D80039}" srcId="{6C318C00-D383-4B10-B52C-5008E54DA703}" destId="{1B6F18D8-FC07-4822-9883-CD12C982CCAA}" srcOrd="2" destOrd="0" parTransId="{4EFF3292-BCDF-4A41-8883-A84C5B814285}" sibTransId="{7E28AEF4-8E2A-4DD8-8812-860FC6C37CC5}"/>
    <dgm:cxn modelId="{1CC598E0-BD83-4A73-83A8-D95239521626}" srcId="{6C318C00-D383-4B10-B52C-5008E54DA703}" destId="{6F70387F-76BC-47AC-A472-D518063BD1A7}" srcOrd="0" destOrd="0" parTransId="{011CC8E1-0BDD-438D-8906-26360671506D}" sibTransId="{275960E6-7696-4623-96FC-15630943E3E0}"/>
    <dgm:cxn modelId="{2977E318-01D8-4717-A85C-BED3C60E7BC0}" type="presOf" srcId="{1B6F18D8-FC07-4822-9883-CD12C982CCAA}" destId="{357230F8-6A09-452C-B172-105E2E394267}" srcOrd="0" destOrd="2" presId="urn:microsoft.com/office/officeart/2005/8/layout/StepDownProcess"/>
    <dgm:cxn modelId="{874A8CB6-DC8C-45D8-B60D-D35D97682CA0}" type="presOf" srcId="{48627B8C-119F-49C4-B944-DAF0CA14C8A5}" destId="{357230F8-6A09-452C-B172-105E2E394267}" srcOrd="0" destOrd="5" presId="urn:microsoft.com/office/officeart/2005/8/layout/StepDownProcess"/>
    <dgm:cxn modelId="{6F44C887-7FD4-4555-B043-F77183C6F370}" type="presOf" srcId="{1AD50598-2FE0-4C55-A806-830A9E3522E5}" destId="{4497791A-2142-498F-A2D6-B71DDF477097}" srcOrd="0" destOrd="0" presId="urn:microsoft.com/office/officeart/2005/8/layout/StepDownProcess"/>
    <dgm:cxn modelId="{CF7AE234-E3DD-4495-A488-B7A14AC167BA}" srcId="{E4B0CEF7-0943-461D-A5CA-43EA5200F1AB}" destId="{6C318C00-D383-4B10-B52C-5008E54DA703}" srcOrd="1" destOrd="0" parTransId="{F788D8D1-3C91-413C-88C8-95BB0DE76CA2}" sibTransId="{A3857885-3EA8-407E-B57D-54ADDD952D5F}"/>
    <dgm:cxn modelId="{DD4EEAB9-7F23-4B7B-807B-826C4A400FF8}" type="presOf" srcId="{E4B0CEF7-0943-461D-A5CA-43EA5200F1AB}" destId="{55473023-6714-4226-8B65-B0CCBA2B4CBA}" srcOrd="0" destOrd="0" presId="urn:microsoft.com/office/officeart/2005/8/layout/StepDownProcess"/>
    <dgm:cxn modelId="{9DCEDC7D-7D1D-4D46-8393-60C9E420BE95}" type="presOf" srcId="{6C318C00-D383-4B10-B52C-5008E54DA703}" destId="{B07B8AEA-F445-4A93-A0AC-52EE3616AEE7}" srcOrd="0" destOrd="0" presId="urn:microsoft.com/office/officeart/2005/8/layout/StepDownProcess"/>
    <dgm:cxn modelId="{A96A1967-379C-4879-8024-BCC84C040A1E}" type="presOf" srcId="{6F70387F-76BC-47AC-A472-D518063BD1A7}" destId="{357230F8-6A09-452C-B172-105E2E394267}" srcOrd="0" destOrd="0" presId="urn:microsoft.com/office/officeart/2005/8/layout/StepDownProcess"/>
    <dgm:cxn modelId="{80AF18E5-23AC-4B5B-A9E9-A9EF63D33B30}" srcId="{1AD50598-2FE0-4C55-A806-830A9E3522E5}" destId="{87468815-858C-4FB9-AE71-2DB29C17F654}" srcOrd="0" destOrd="0" parTransId="{0D555EF8-3DED-468E-A48A-4D677849D9B6}" sibTransId="{70010B72-A8FD-4391-8B95-2B76F579A819}"/>
    <dgm:cxn modelId="{A773CA17-DDB0-430E-9E71-D8BCD5585376}" type="presOf" srcId="{276D7661-DEE9-48C7-8E15-99E5B4FDC6D0}" destId="{357230F8-6A09-452C-B172-105E2E394267}" srcOrd="0" destOrd="4" presId="urn:microsoft.com/office/officeart/2005/8/layout/StepDownProcess"/>
    <dgm:cxn modelId="{5EFAA31B-912C-4AE9-9989-3F21EBF1A9FA}" srcId="{6C318C00-D383-4B10-B52C-5008E54DA703}" destId="{3B0F74DC-4C46-4F42-B3B4-CCFEB4351785}" srcOrd="3" destOrd="0" parTransId="{9CCA4541-0652-444A-8FA2-BE9CE7D7C164}" sibTransId="{08CD5A48-6E43-4053-AAC5-927698A25DD7}"/>
    <dgm:cxn modelId="{FAB28C0D-31D6-43EC-B32A-59DF5A01A2EE}" srcId="{E4B0CEF7-0943-461D-A5CA-43EA5200F1AB}" destId="{1AD50598-2FE0-4C55-A806-830A9E3522E5}" srcOrd="0" destOrd="0" parTransId="{725D86ED-45AE-4A2B-BB6F-3F4EE58921B0}" sibTransId="{BC33AEFE-2599-4043-85ED-EC18F5570B76}"/>
    <dgm:cxn modelId="{FCF71DF3-F86F-4075-A22F-341ACB012BF7}" type="presParOf" srcId="{55473023-6714-4226-8B65-B0CCBA2B4CBA}" destId="{43E8B758-CB6A-40FF-84C4-B31CDA3D9214}" srcOrd="0" destOrd="0" presId="urn:microsoft.com/office/officeart/2005/8/layout/StepDownProcess"/>
    <dgm:cxn modelId="{BC9D89A6-4FB2-4794-A764-DFCE6086A638}" type="presParOf" srcId="{43E8B758-CB6A-40FF-84C4-B31CDA3D9214}" destId="{6A358E20-C1ED-4082-92B4-6AEEE72C46D1}" srcOrd="0" destOrd="0" presId="urn:microsoft.com/office/officeart/2005/8/layout/StepDownProcess"/>
    <dgm:cxn modelId="{1B2E75BD-FFD8-4BF1-A1EA-38B871125717}" type="presParOf" srcId="{43E8B758-CB6A-40FF-84C4-B31CDA3D9214}" destId="{4497791A-2142-498F-A2D6-B71DDF477097}" srcOrd="1" destOrd="0" presId="urn:microsoft.com/office/officeart/2005/8/layout/StepDownProcess"/>
    <dgm:cxn modelId="{3EF32300-95CC-432C-8CD8-119C09C75CE4}" type="presParOf" srcId="{43E8B758-CB6A-40FF-84C4-B31CDA3D9214}" destId="{764BCA07-2447-45FF-A8DE-94D96A2C0787}" srcOrd="2" destOrd="0" presId="urn:microsoft.com/office/officeart/2005/8/layout/StepDownProcess"/>
    <dgm:cxn modelId="{2F4D2B81-2CD5-477A-A930-0DF9D11DD943}" type="presParOf" srcId="{55473023-6714-4226-8B65-B0CCBA2B4CBA}" destId="{D67CA6CB-9BAE-4A28-B5F9-F93C31ADD163}" srcOrd="1" destOrd="0" presId="urn:microsoft.com/office/officeart/2005/8/layout/StepDownProcess"/>
    <dgm:cxn modelId="{0F0E5820-7E2C-4E40-B087-77C19D9804BF}" type="presParOf" srcId="{55473023-6714-4226-8B65-B0CCBA2B4CBA}" destId="{7BE4B964-3C4B-4D8D-BDC6-BB9811F2593A}" srcOrd="2" destOrd="0" presId="urn:microsoft.com/office/officeart/2005/8/layout/StepDownProcess"/>
    <dgm:cxn modelId="{2BF437E5-EE24-4C84-A107-D21667912096}" type="presParOf" srcId="{7BE4B964-3C4B-4D8D-BDC6-BB9811F2593A}" destId="{B07B8AEA-F445-4A93-A0AC-52EE3616AEE7}" srcOrd="0" destOrd="0" presId="urn:microsoft.com/office/officeart/2005/8/layout/StepDownProcess"/>
    <dgm:cxn modelId="{8E745B28-CF14-4FAA-9272-9A75EF7283E2}" type="presParOf" srcId="{7BE4B964-3C4B-4D8D-BDC6-BB9811F2593A}" destId="{357230F8-6A09-452C-B172-105E2E39426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C2F82-19A1-4C3B-9C2B-6D1AE959C32D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73DC07-E3BD-42A8-9262-0BE567476225}">
      <dgm:prSet phldrT="[Text]" custT="1"/>
      <dgm:spPr/>
      <dgm:t>
        <a:bodyPr/>
        <a:lstStyle/>
        <a:p>
          <a:r>
            <a:rPr lang="hy-AM" sz="1400" b="1" baseline="0" dirty="0" smtClean="0">
              <a:latin typeface="GHEA Grapalat" panose="02000506050000020003" pitchFamily="50" charset="0"/>
            </a:rPr>
            <a:t>Հարկաբյուջետային կանոնների արդիականաց</a:t>
          </a:r>
          <a:r>
            <a:rPr lang="en-US" sz="1400" b="1" baseline="0" dirty="0" err="1" smtClean="0">
              <a:latin typeface="GHEA Grapalat" panose="02000506050000020003" pitchFamily="50" charset="0"/>
            </a:rPr>
            <a:t>ում</a:t>
          </a:r>
          <a:endParaRPr lang="en-US" sz="1400" dirty="0">
            <a:latin typeface="GHEA Grapalat" pitchFamily="50" charset="0"/>
          </a:endParaRPr>
        </a:p>
      </dgm:t>
    </dgm:pt>
    <dgm:pt modelId="{137CB4D7-9435-473B-B9AF-D90B21B40E30}" type="parTrans" cxnId="{A09D5940-13C9-48A4-A131-277361C7B908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68C514F2-727D-4289-B639-471EFFF447DA}" type="sibTrans" cxnId="{A09D5940-13C9-48A4-A131-277361C7B908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8C833CA9-0F7B-4E87-8BB0-A0343F873874}">
      <dgm:prSet phldrT="[Text]" custT="1"/>
      <dgm:spPr/>
      <dgm:t>
        <a:bodyPr/>
        <a:lstStyle/>
        <a:p>
          <a:r>
            <a:rPr lang="hy-AM" sz="1400" dirty="0" smtClean="0">
              <a:latin typeface="GHEA Grapalat" pitchFamily="50" charset="0"/>
            </a:rPr>
            <a:t>Հարկաբյուջետային կանոնների փաթեթի ամբողջականացում, հարկաբյուջետային կանոնների գործարկում և դրանց մոնիթորինգ, բացառիկ դեպքերի և պարտքի շեմերին վերադառնալու իրավական դաշտի ապահովում</a:t>
          </a:r>
          <a:endParaRPr lang="en-US" sz="1400" dirty="0">
            <a:latin typeface="GHEA Grapalat" pitchFamily="50" charset="0"/>
          </a:endParaRPr>
        </a:p>
      </dgm:t>
    </dgm:pt>
    <dgm:pt modelId="{BF80EABF-C8FE-4A8A-84EA-296E99582BBF}" type="parTrans" cxnId="{60F3BEA2-D5B3-4DC9-A244-432EB3123A45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5A072058-D653-48D9-A1E2-6D65C8734A0F}" type="sibTrans" cxnId="{60F3BEA2-D5B3-4DC9-A244-432EB3123A45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8E96FCE8-6FEC-4611-98D0-D192BC48A3C2}">
      <dgm:prSet phldrT="[Text]" custT="1"/>
      <dgm:spPr/>
      <dgm:t>
        <a:bodyPr/>
        <a:lstStyle/>
        <a:p>
          <a:r>
            <a:rPr lang="en-US" sz="1400" b="1" dirty="0" smtClean="0">
              <a:effectLst/>
              <a:latin typeface="GHEA Grapalat" pitchFamily="50" charset="0"/>
              <a:ea typeface="Calibri"/>
              <a:cs typeface="Times New Roman"/>
            </a:rPr>
            <a:t>Հ</a:t>
          </a:r>
          <a:r>
            <a:rPr lang="hy-AM" sz="1400" b="1" dirty="0" smtClean="0">
              <a:effectLst/>
              <a:latin typeface="GHEA Grapalat" pitchFamily="50" charset="0"/>
              <a:ea typeface="Calibri"/>
              <a:cs typeface="Times New Roman"/>
            </a:rPr>
            <a:t>արկաբյուջետային քաղաքականության ազդեցության գնահատման </a:t>
          </a:r>
          <a:r>
            <a:rPr lang="en-US" sz="1400" b="1" dirty="0" smtClean="0">
              <a:effectLst/>
              <a:latin typeface="GHEA Grapalat" pitchFamily="50" charset="0"/>
              <a:ea typeface="Calibri"/>
              <a:cs typeface="Times New Roman"/>
            </a:rPr>
            <a:t>և </a:t>
          </a:r>
          <a:r>
            <a:rPr lang="hy-AM" sz="1400" b="1" dirty="0" smtClean="0">
              <a:effectLst/>
              <a:latin typeface="GHEA Grapalat" pitchFamily="50" charset="0"/>
              <a:ea typeface="Calibri"/>
              <a:cs typeface="Times New Roman"/>
            </a:rPr>
            <a:t>կանխատես</a:t>
          </a:r>
          <a:r>
            <a:rPr lang="en-US" sz="1400" b="1" dirty="0" err="1" smtClean="0">
              <a:effectLst/>
              <a:latin typeface="GHEA Grapalat" pitchFamily="50" charset="0"/>
              <a:ea typeface="Calibri"/>
              <a:cs typeface="Times New Roman"/>
            </a:rPr>
            <a:t>ումների</a:t>
          </a:r>
          <a:r>
            <a:rPr lang="hy-AM" sz="1400" b="1" dirty="0" smtClean="0">
              <a:effectLst/>
              <a:latin typeface="GHEA Grapalat" pitchFamily="50" charset="0"/>
              <a:ea typeface="Calibri"/>
              <a:cs typeface="Times New Roman"/>
            </a:rPr>
            <a:t> կատարելագործում</a:t>
          </a:r>
          <a:endParaRPr lang="en-US" sz="1400" dirty="0">
            <a:latin typeface="GHEA Grapalat" pitchFamily="50" charset="0"/>
          </a:endParaRPr>
        </a:p>
      </dgm:t>
    </dgm:pt>
    <dgm:pt modelId="{9698E446-ACA1-46F3-8C1F-1DCCF96D0A02}" type="parTrans" cxnId="{14895EBB-51DC-4A6E-A26E-1CAA8A39BDFF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25708BDD-1F43-42A9-929D-BC4CF18B3AE2}" type="sibTrans" cxnId="{14895EBB-51DC-4A6E-A26E-1CAA8A39BDFF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E5D2F4ED-4DC6-4275-957F-EB987548A30C}">
      <dgm:prSet custT="1"/>
      <dgm:spPr/>
      <dgm:t>
        <a:bodyPr/>
        <a:lstStyle/>
        <a:p>
          <a:endParaRPr lang="en-US" sz="1400" dirty="0">
            <a:latin typeface="GHEA Grapalat" pitchFamily="50" charset="0"/>
          </a:endParaRPr>
        </a:p>
      </dgm:t>
    </dgm:pt>
    <dgm:pt modelId="{A144506D-7D2F-4381-9169-530D74FA04E8}" type="parTrans" cxnId="{B879E180-91AD-426F-8414-11DA91000D6E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0F16E177-B8D5-402F-8058-DC88212F07E4}" type="sibTrans" cxnId="{B879E180-91AD-426F-8414-11DA91000D6E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8059EF6A-80AD-42A2-BBDB-700828567624}">
      <dgm:prSet custT="1"/>
      <dgm:spPr/>
      <dgm:t>
        <a:bodyPr/>
        <a:lstStyle/>
        <a:p>
          <a:r>
            <a:rPr lang="hy-AM" sz="1400" dirty="0" smtClean="0">
              <a:latin typeface="GHEA Grapalat" pitchFamily="50" charset="0"/>
            </a:rPr>
            <a:t>Հարկաբյուջետային քաղաքականության ազդեցության գնահատման մոդելի ընտրությ</a:t>
          </a:r>
          <a:r>
            <a:rPr lang="en-US" sz="1400" dirty="0" err="1" smtClean="0">
              <a:latin typeface="GHEA Grapalat" pitchFamily="50" charset="0"/>
            </a:rPr>
            <a:t>ու</a:t>
          </a:r>
          <a:r>
            <a:rPr lang="hy-AM" sz="1400" dirty="0" smtClean="0">
              <a:latin typeface="GHEA Grapalat" pitchFamily="50" charset="0"/>
            </a:rPr>
            <a:t>ն</a:t>
          </a:r>
          <a:r>
            <a:rPr lang="en-US" sz="1400" dirty="0" smtClean="0">
              <a:latin typeface="GHEA Grapalat" pitchFamily="50" charset="0"/>
            </a:rPr>
            <a:t> և</a:t>
          </a:r>
          <a:r>
            <a:rPr lang="hy-AM" sz="1400" dirty="0" smtClean="0">
              <a:latin typeface="GHEA Grapalat" pitchFamily="50" charset="0"/>
            </a:rPr>
            <a:t>  </a:t>
          </a:r>
          <a:r>
            <a:rPr lang="en-US" sz="1400" dirty="0" err="1" smtClean="0">
              <a:latin typeface="GHEA Grapalat" pitchFamily="50" charset="0"/>
            </a:rPr>
            <a:t>մշակման</a:t>
          </a:r>
          <a:r>
            <a:rPr lang="en-US" sz="1400" dirty="0" smtClean="0">
              <a:latin typeface="GHEA Grapalat" pitchFamily="50" charset="0"/>
            </a:rPr>
            <a:t> </a:t>
          </a:r>
          <a:r>
            <a:rPr lang="en-US" sz="1400" dirty="0" err="1" smtClean="0">
              <a:latin typeface="GHEA Grapalat" pitchFamily="50" charset="0"/>
            </a:rPr>
            <a:t>աշխատանքներ</a:t>
          </a:r>
          <a:endParaRPr lang="en-US" sz="1400" dirty="0">
            <a:latin typeface="GHEA Grapalat" pitchFamily="50" charset="0"/>
          </a:endParaRPr>
        </a:p>
      </dgm:t>
    </dgm:pt>
    <dgm:pt modelId="{ACD4C355-509F-4532-98E0-CDD4273F4490}" type="parTrans" cxnId="{BCE083A6-20AF-4DAD-A054-74BEC4831959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E6D8B734-9A38-4570-B1EF-8149EC178FCB}" type="sibTrans" cxnId="{BCE083A6-20AF-4DAD-A054-74BEC4831959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2D6F83F3-0226-489B-924B-D2546440C7AB}">
      <dgm:prSet custT="1"/>
      <dgm:spPr/>
      <dgm:t>
        <a:bodyPr/>
        <a:lstStyle/>
        <a:p>
          <a:r>
            <a:rPr lang="hy-AM" sz="1400" b="1" dirty="0" smtClean="0">
              <a:latin typeface="GHEA Grapalat" pitchFamily="50" charset="0"/>
            </a:rPr>
            <a:t>Հարկաբյուջետային թափանցիկության բարձրացում</a:t>
          </a:r>
          <a:endParaRPr lang="en-US" sz="1400" b="1" dirty="0">
            <a:latin typeface="GHEA Grapalat" pitchFamily="50" charset="0"/>
          </a:endParaRPr>
        </a:p>
      </dgm:t>
    </dgm:pt>
    <dgm:pt modelId="{12486897-2056-408F-972E-A75A19B4F3E8}" type="parTrans" cxnId="{E51F1848-CE71-40CD-A7E9-3360C1C55AB3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6002BE11-443F-441B-9F7E-34D2BD746738}" type="sibTrans" cxnId="{E51F1848-CE71-40CD-A7E9-3360C1C55AB3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003B577D-53BA-45FF-A3FA-94A1149505C3}">
      <dgm:prSet custT="1"/>
      <dgm:spPr/>
      <dgm:t>
        <a:bodyPr/>
        <a:lstStyle/>
        <a:p>
          <a:r>
            <a:rPr lang="hy-AM" sz="1400" dirty="0" smtClean="0">
              <a:latin typeface="GHEA Grapalat" pitchFamily="50" charset="0"/>
            </a:rPr>
            <a:t>ԱՄՀ փորձագետների հետ ՀՀ հարկաբյուջետային թափանցիկության գնահատում</a:t>
          </a:r>
          <a:endParaRPr lang="en-US" sz="1400" dirty="0">
            <a:latin typeface="GHEA Grapalat" pitchFamily="50" charset="0"/>
          </a:endParaRPr>
        </a:p>
      </dgm:t>
    </dgm:pt>
    <dgm:pt modelId="{4C58A4C4-CA92-4D63-80EA-302E4B530424}" type="parTrans" cxnId="{C329E895-1E22-4517-A31B-DF0EDDBAA0F8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5B5B2153-642F-4711-AD09-D88D2654B616}" type="sibTrans" cxnId="{C329E895-1E22-4517-A31B-DF0EDDBAA0F8}">
      <dgm:prSet/>
      <dgm:spPr/>
      <dgm:t>
        <a:bodyPr/>
        <a:lstStyle/>
        <a:p>
          <a:endParaRPr lang="en-US" sz="1400">
            <a:latin typeface="GHEA Grapalat" pitchFamily="50" charset="0"/>
          </a:endParaRPr>
        </a:p>
      </dgm:t>
    </dgm:pt>
    <dgm:pt modelId="{D87DC284-3561-4728-86A9-E81CECCA024B}" type="pres">
      <dgm:prSet presAssocID="{882C2F82-19A1-4C3B-9C2B-6D1AE959C3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C4CA6-73EB-432B-9F3E-4E2693A54A50}" type="pres">
      <dgm:prSet presAssocID="{0573DC07-E3BD-42A8-9262-0BE567476225}" presName="composite" presStyleCnt="0"/>
      <dgm:spPr/>
      <dgm:t>
        <a:bodyPr/>
        <a:lstStyle/>
        <a:p>
          <a:endParaRPr lang="en-US"/>
        </a:p>
      </dgm:t>
    </dgm:pt>
    <dgm:pt modelId="{7892A848-ED0F-4949-A62D-2A89411BE48D}" type="pres">
      <dgm:prSet presAssocID="{0573DC07-E3BD-42A8-9262-0BE567476225}" presName="parTx" presStyleLbl="alignNode1" presStyleIdx="0" presStyleCnt="3" custScaleY="111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69A12-D283-415F-B500-F1B897E628ED}" type="pres">
      <dgm:prSet presAssocID="{0573DC07-E3BD-42A8-9262-0BE567476225}" presName="desTx" presStyleLbl="alignAccFollowNode1" presStyleIdx="0" presStyleCnt="3" custLinFactNeighborX="145" custLinFactNeighborY="8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8BAB-8A30-46FF-AE81-32C25409E13B}" type="pres">
      <dgm:prSet presAssocID="{68C514F2-727D-4289-B639-471EFFF447DA}" presName="space" presStyleCnt="0"/>
      <dgm:spPr/>
      <dgm:t>
        <a:bodyPr/>
        <a:lstStyle/>
        <a:p>
          <a:endParaRPr lang="en-US"/>
        </a:p>
      </dgm:t>
    </dgm:pt>
    <dgm:pt modelId="{76293933-9217-487D-8E73-2C76C6F1EC74}" type="pres">
      <dgm:prSet presAssocID="{8E96FCE8-6FEC-4611-98D0-D192BC48A3C2}" presName="composite" presStyleCnt="0"/>
      <dgm:spPr/>
      <dgm:t>
        <a:bodyPr/>
        <a:lstStyle/>
        <a:p>
          <a:endParaRPr lang="en-US"/>
        </a:p>
      </dgm:t>
    </dgm:pt>
    <dgm:pt modelId="{BB92E44E-276A-4BF9-B66F-490E46E5281B}" type="pres">
      <dgm:prSet presAssocID="{8E96FCE8-6FEC-4611-98D0-D192BC48A3C2}" presName="parTx" presStyleLbl="alignNode1" presStyleIdx="1" presStyleCnt="3" custScaleY="127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24E80-23A4-49B2-870A-3EA0734D6A29}" type="pres">
      <dgm:prSet presAssocID="{8E96FCE8-6FEC-4611-98D0-D192BC48A3C2}" presName="desTx" presStyleLbl="alignAccFollowNode1" presStyleIdx="1" presStyleCnt="3" custLinFactNeighborX="1547" custLinFactNeighborY="6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28246-94D4-4509-8885-19B06B8A362A}" type="pres">
      <dgm:prSet presAssocID="{25708BDD-1F43-42A9-929D-BC4CF18B3AE2}" presName="space" presStyleCnt="0"/>
      <dgm:spPr/>
      <dgm:t>
        <a:bodyPr/>
        <a:lstStyle/>
        <a:p>
          <a:endParaRPr lang="en-US"/>
        </a:p>
      </dgm:t>
    </dgm:pt>
    <dgm:pt modelId="{E30F4A79-EDD6-4605-878A-8CCA32C3F86F}" type="pres">
      <dgm:prSet presAssocID="{2D6F83F3-0226-489B-924B-D2546440C7AB}" presName="composite" presStyleCnt="0"/>
      <dgm:spPr/>
      <dgm:t>
        <a:bodyPr/>
        <a:lstStyle/>
        <a:p>
          <a:endParaRPr lang="en-US"/>
        </a:p>
      </dgm:t>
    </dgm:pt>
    <dgm:pt modelId="{BC4EE495-3FD0-41F2-8A45-9C51DA471C69}" type="pres">
      <dgm:prSet presAssocID="{2D6F83F3-0226-489B-924B-D2546440C7AB}" presName="parTx" presStyleLbl="alignNode1" presStyleIdx="2" presStyleCnt="3" custScaleY="111335" custLinFactNeighborX="103" custLinFactNeighborY="-2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2A9BC-C581-4E33-9D10-D9B711A7837A}" type="pres">
      <dgm:prSet presAssocID="{2D6F83F3-0226-489B-924B-D2546440C7AB}" presName="desTx" presStyleLbl="alignAccFollowNode1" presStyleIdx="2" presStyleCnt="3" custLinFactNeighborX="103" custLinFactNeighborY="8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95EBB-51DC-4A6E-A26E-1CAA8A39BDFF}" srcId="{882C2F82-19A1-4C3B-9C2B-6D1AE959C32D}" destId="{8E96FCE8-6FEC-4611-98D0-D192BC48A3C2}" srcOrd="1" destOrd="0" parTransId="{9698E446-ACA1-46F3-8C1F-1DCCF96D0A02}" sibTransId="{25708BDD-1F43-42A9-929D-BC4CF18B3AE2}"/>
    <dgm:cxn modelId="{A09D5940-13C9-48A4-A131-277361C7B908}" srcId="{882C2F82-19A1-4C3B-9C2B-6D1AE959C32D}" destId="{0573DC07-E3BD-42A8-9262-0BE567476225}" srcOrd="0" destOrd="0" parTransId="{137CB4D7-9435-473B-B9AF-D90B21B40E30}" sibTransId="{68C514F2-727D-4289-B639-471EFFF447DA}"/>
    <dgm:cxn modelId="{9BC9FF34-3BBE-45ED-BFE1-F7F1A9863565}" type="presOf" srcId="{8C833CA9-0F7B-4E87-8BB0-A0343F873874}" destId="{93E69A12-D283-415F-B500-F1B897E628ED}" srcOrd="0" destOrd="0" presId="urn:microsoft.com/office/officeart/2005/8/layout/hList1"/>
    <dgm:cxn modelId="{C329E895-1E22-4517-A31B-DF0EDDBAA0F8}" srcId="{2D6F83F3-0226-489B-924B-D2546440C7AB}" destId="{003B577D-53BA-45FF-A3FA-94A1149505C3}" srcOrd="0" destOrd="0" parTransId="{4C58A4C4-CA92-4D63-80EA-302E4B530424}" sibTransId="{5B5B2153-642F-4711-AD09-D88D2654B616}"/>
    <dgm:cxn modelId="{27FB1534-8ED1-45F1-85BA-831E9871BB72}" type="presOf" srcId="{8E96FCE8-6FEC-4611-98D0-D192BC48A3C2}" destId="{BB92E44E-276A-4BF9-B66F-490E46E5281B}" srcOrd="0" destOrd="0" presId="urn:microsoft.com/office/officeart/2005/8/layout/hList1"/>
    <dgm:cxn modelId="{73717723-D8A7-4E63-B08C-334CC28D8AC4}" type="presOf" srcId="{E5D2F4ED-4DC6-4275-957F-EB987548A30C}" destId="{93E69A12-D283-415F-B500-F1B897E628ED}" srcOrd="0" destOrd="1" presId="urn:microsoft.com/office/officeart/2005/8/layout/hList1"/>
    <dgm:cxn modelId="{EFFD1539-1AC8-407B-82AF-D9BF777DF0CC}" type="presOf" srcId="{882C2F82-19A1-4C3B-9C2B-6D1AE959C32D}" destId="{D87DC284-3561-4728-86A9-E81CECCA024B}" srcOrd="0" destOrd="0" presId="urn:microsoft.com/office/officeart/2005/8/layout/hList1"/>
    <dgm:cxn modelId="{821C0461-5ACB-412E-AFA1-01FA48C4FBC1}" type="presOf" srcId="{8059EF6A-80AD-42A2-BBDB-700828567624}" destId="{15B24E80-23A4-49B2-870A-3EA0734D6A29}" srcOrd="0" destOrd="0" presId="urn:microsoft.com/office/officeart/2005/8/layout/hList1"/>
    <dgm:cxn modelId="{B879E180-91AD-426F-8414-11DA91000D6E}" srcId="{0573DC07-E3BD-42A8-9262-0BE567476225}" destId="{E5D2F4ED-4DC6-4275-957F-EB987548A30C}" srcOrd="1" destOrd="0" parTransId="{A144506D-7D2F-4381-9169-530D74FA04E8}" sibTransId="{0F16E177-B8D5-402F-8058-DC88212F07E4}"/>
    <dgm:cxn modelId="{EA4139F5-0C94-4FC9-8EB2-F63E1E8986DE}" type="presOf" srcId="{2D6F83F3-0226-489B-924B-D2546440C7AB}" destId="{BC4EE495-3FD0-41F2-8A45-9C51DA471C69}" srcOrd="0" destOrd="0" presId="urn:microsoft.com/office/officeart/2005/8/layout/hList1"/>
    <dgm:cxn modelId="{BCE083A6-20AF-4DAD-A054-74BEC4831959}" srcId="{8E96FCE8-6FEC-4611-98D0-D192BC48A3C2}" destId="{8059EF6A-80AD-42A2-BBDB-700828567624}" srcOrd="0" destOrd="0" parTransId="{ACD4C355-509F-4532-98E0-CDD4273F4490}" sibTransId="{E6D8B734-9A38-4570-B1EF-8149EC178FCB}"/>
    <dgm:cxn modelId="{60F3BEA2-D5B3-4DC9-A244-432EB3123A45}" srcId="{0573DC07-E3BD-42A8-9262-0BE567476225}" destId="{8C833CA9-0F7B-4E87-8BB0-A0343F873874}" srcOrd="0" destOrd="0" parTransId="{BF80EABF-C8FE-4A8A-84EA-296E99582BBF}" sibTransId="{5A072058-D653-48D9-A1E2-6D65C8734A0F}"/>
    <dgm:cxn modelId="{CF867F72-FC1D-4A1F-841D-2D36566D02EC}" type="presOf" srcId="{0573DC07-E3BD-42A8-9262-0BE567476225}" destId="{7892A848-ED0F-4949-A62D-2A89411BE48D}" srcOrd="0" destOrd="0" presId="urn:microsoft.com/office/officeart/2005/8/layout/hList1"/>
    <dgm:cxn modelId="{E51F1848-CE71-40CD-A7E9-3360C1C55AB3}" srcId="{882C2F82-19A1-4C3B-9C2B-6D1AE959C32D}" destId="{2D6F83F3-0226-489B-924B-D2546440C7AB}" srcOrd="2" destOrd="0" parTransId="{12486897-2056-408F-972E-A75A19B4F3E8}" sibTransId="{6002BE11-443F-441B-9F7E-34D2BD746738}"/>
    <dgm:cxn modelId="{C2FE130A-DF3A-4AB4-92E1-06E6EC3298CB}" type="presOf" srcId="{003B577D-53BA-45FF-A3FA-94A1149505C3}" destId="{94C2A9BC-C581-4E33-9D10-D9B711A7837A}" srcOrd="0" destOrd="0" presId="urn:microsoft.com/office/officeart/2005/8/layout/hList1"/>
    <dgm:cxn modelId="{08CCF560-77DD-4B64-A11B-5D7E4F953A54}" type="presParOf" srcId="{D87DC284-3561-4728-86A9-E81CECCA024B}" destId="{810C4CA6-73EB-432B-9F3E-4E2693A54A50}" srcOrd="0" destOrd="0" presId="urn:microsoft.com/office/officeart/2005/8/layout/hList1"/>
    <dgm:cxn modelId="{1A5B1052-1088-4277-8221-9363AFAF9702}" type="presParOf" srcId="{810C4CA6-73EB-432B-9F3E-4E2693A54A50}" destId="{7892A848-ED0F-4949-A62D-2A89411BE48D}" srcOrd="0" destOrd="0" presId="urn:microsoft.com/office/officeart/2005/8/layout/hList1"/>
    <dgm:cxn modelId="{34F88552-4A85-4A84-9D01-F0B94665E214}" type="presParOf" srcId="{810C4CA6-73EB-432B-9F3E-4E2693A54A50}" destId="{93E69A12-D283-415F-B500-F1B897E628ED}" srcOrd="1" destOrd="0" presId="urn:microsoft.com/office/officeart/2005/8/layout/hList1"/>
    <dgm:cxn modelId="{E46515E4-905E-4F08-B1E5-56DA39CDD40E}" type="presParOf" srcId="{D87DC284-3561-4728-86A9-E81CECCA024B}" destId="{296A8BAB-8A30-46FF-AE81-32C25409E13B}" srcOrd="1" destOrd="0" presId="urn:microsoft.com/office/officeart/2005/8/layout/hList1"/>
    <dgm:cxn modelId="{3CE2C086-FB03-4540-B9DD-1D6EDFAFB2B7}" type="presParOf" srcId="{D87DC284-3561-4728-86A9-E81CECCA024B}" destId="{76293933-9217-487D-8E73-2C76C6F1EC74}" srcOrd="2" destOrd="0" presId="urn:microsoft.com/office/officeart/2005/8/layout/hList1"/>
    <dgm:cxn modelId="{AFAEBA53-ED68-4F0B-8819-2F9E6AEA85F1}" type="presParOf" srcId="{76293933-9217-487D-8E73-2C76C6F1EC74}" destId="{BB92E44E-276A-4BF9-B66F-490E46E5281B}" srcOrd="0" destOrd="0" presId="urn:microsoft.com/office/officeart/2005/8/layout/hList1"/>
    <dgm:cxn modelId="{367500C6-6704-4FA1-8131-F924B399695D}" type="presParOf" srcId="{76293933-9217-487D-8E73-2C76C6F1EC74}" destId="{15B24E80-23A4-49B2-870A-3EA0734D6A29}" srcOrd="1" destOrd="0" presId="urn:microsoft.com/office/officeart/2005/8/layout/hList1"/>
    <dgm:cxn modelId="{3434804C-F7E2-4293-A5A7-2B24A53313D8}" type="presParOf" srcId="{D87DC284-3561-4728-86A9-E81CECCA024B}" destId="{0B028246-94D4-4509-8885-19B06B8A362A}" srcOrd="3" destOrd="0" presId="urn:microsoft.com/office/officeart/2005/8/layout/hList1"/>
    <dgm:cxn modelId="{9F3FCECE-AF63-435D-8AFE-766469FBD403}" type="presParOf" srcId="{D87DC284-3561-4728-86A9-E81CECCA024B}" destId="{E30F4A79-EDD6-4605-878A-8CCA32C3F86F}" srcOrd="4" destOrd="0" presId="urn:microsoft.com/office/officeart/2005/8/layout/hList1"/>
    <dgm:cxn modelId="{E6A6F89C-8755-44C0-91EF-7E5FF98536AC}" type="presParOf" srcId="{E30F4A79-EDD6-4605-878A-8CCA32C3F86F}" destId="{BC4EE495-3FD0-41F2-8A45-9C51DA471C69}" srcOrd="0" destOrd="0" presId="urn:microsoft.com/office/officeart/2005/8/layout/hList1"/>
    <dgm:cxn modelId="{8519A1F0-315D-4124-B2F1-F095C2386F36}" type="presParOf" srcId="{E30F4A79-EDD6-4605-878A-8CCA32C3F86F}" destId="{94C2A9BC-C581-4E33-9D10-D9B711A783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BF469-FA39-4365-A3EA-C2B6155CEC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6F287E-3C21-4834-848A-96FC26D01596}">
      <dgm:prSet phldrT="[Text]" custT="1"/>
      <dgm:spPr/>
      <dgm:t>
        <a:bodyPr/>
        <a:lstStyle/>
        <a:p>
          <a:r>
            <a:rPr lang="en-US" sz="1200" b="1" dirty="0" err="1">
              <a:latin typeface="GHEA Grapalat" pitchFamily="50" charset="0"/>
            </a:rPr>
            <a:t>Պետական</a:t>
          </a:r>
          <a:r>
            <a:rPr lang="en-US" sz="1200" b="1" dirty="0">
              <a:latin typeface="GHEA Grapalat" pitchFamily="50" charset="0"/>
            </a:rPr>
            <a:t> </a:t>
          </a:r>
          <a:r>
            <a:rPr lang="en-US" sz="1200" b="1" dirty="0" err="1">
              <a:latin typeface="GHEA Grapalat" pitchFamily="50" charset="0"/>
            </a:rPr>
            <a:t>պարտք</a:t>
          </a:r>
          <a:endParaRPr lang="en-US" sz="1200" b="1" dirty="0">
            <a:latin typeface="GHEA Grapalat" pitchFamily="50" charset="0"/>
          </a:endParaRPr>
        </a:p>
        <a:p>
          <a:r>
            <a:rPr lang="ru-RU" sz="1100" dirty="0">
              <a:solidFill>
                <a:schemeClr val="tx1"/>
              </a:solidFill>
              <a:latin typeface="GHEA Grapalat" pitchFamily="50" charset="0"/>
            </a:rPr>
            <a:t>3</a:t>
          </a:r>
          <a:r>
            <a:rPr lang="en-US" sz="1100" dirty="0">
              <a:solidFill>
                <a:schemeClr val="tx1"/>
              </a:solidFill>
              <a:latin typeface="GHEA Grapalat" pitchFamily="50" charset="0"/>
            </a:rPr>
            <a:t>,276 </a:t>
          </a:r>
          <a:r>
            <a:rPr lang="en-US" sz="1100" dirty="0" err="1">
              <a:solidFill>
                <a:schemeClr val="tx1"/>
              </a:solidFill>
              <a:latin typeface="GHEA Grapalat" pitchFamily="50" charset="0"/>
            </a:rPr>
            <a:t>մլրդ</a:t>
          </a:r>
          <a:r>
            <a:rPr lang="en-US" sz="1100" dirty="0">
              <a:solidFill>
                <a:schemeClr val="tx1"/>
              </a:solidFill>
              <a:latin typeface="GHEA Grapalat" pitchFamily="50" charset="0"/>
            </a:rPr>
            <a:t> </a:t>
          </a:r>
          <a:r>
            <a:rPr lang="en-US" sz="1100" dirty="0" err="1">
              <a:solidFill>
                <a:schemeClr val="tx1"/>
              </a:solidFill>
              <a:latin typeface="GHEA Grapalat" pitchFamily="50" charset="0"/>
            </a:rPr>
            <a:t>դրամ</a:t>
          </a:r>
          <a:endParaRPr lang="en-US" sz="1100" dirty="0">
            <a:solidFill>
              <a:schemeClr val="tx1"/>
            </a:solidFill>
            <a:latin typeface="GHEA Grapalat" pitchFamily="50" charset="0"/>
          </a:endParaRPr>
        </a:p>
        <a:p>
          <a:r>
            <a:rPr lang="ru-RU" sz="1100" dirty="0">
              <a:solidFill>
                <a:schemeClr val="tx1"/>
              </a:solidFill>
              <a:latin typeface="GHEA Grapalat" pitchFamily="50" charset="0"/>
            </a:rPr>
            <a:t>6</a:t>
          </a:r>
          <a:r>
            <a:rPr lang="en-US" sz="1100" dirty="0">
              <a:solidFill>
                <a:schemeClr val="tx1"/>
              </a:solidFill>
              <a:latin typeface="GHEA Grapalat" pitchFamily="50" charset="0"/>
            </a:rPr>
            <a:t>,767 </a:t>
          </a:r>
          <a:r>
            <a:rPr lang="en-US" sz="1100" dirty="0" err="1">
              <a:solidFill>
                <a:schemeClr val="tx1"/>
              </a:solidFill>
              <a:latin typeface="GHEA Grapalat" pitchFamily="50" charset="0"/>
            </a:rPr>
            <a:t>մլն</a:t>
          </a:r>
          <a:r>
            <a:rPr lang="en-US" sz="1100" dirty="0">
              <a:solidFill>
                <a:schemeClr val="tx1"/>
              </a:solidFill>
              <a:latin typeface="GHEA Grapalat" pitchFamily="50" charset="0"/>
            </a:rPr>
            <a:t> ԱՄՆ </a:t>
          </a:r>
          <a:r>
            <a:rPr lang="en-US" sz="1100" dirty="0" err="1">
              <a:solidFill>
                <a:schemeClr val="tx1"/>
              </a:solidFill>
              <a:latin typeface="GHEA Grapalat" pitchFamily="50" charset="0"/>
            </a:rPr>
            <a:t>դոլար</a:t>
          </a:r>
          <a:endParaRPr lang="en-GB" sz="1100" dirty="0">
            <a:solidFill>
              <a:schemeClr val="tx1"/>
            </a:solidFill>
            <a:latin typeface="GHEA Grapalat" pitchFamily="50" charset="0"/>
          </a:endParaRPr>
        </a:p>
      </dgm:t>
    </dgm:pt>
    <dgm:pt modelId="{A49CB41D-9953-470B-8BAA-3E1FE60CDC3F}" type="parTrans" cxnId="{BC6E223A-ADCC-493A-B8ED-6A1398EE9637}">
      <dgm:prSet/>
      <dgm:spPr/>
      <dgm:t>
        <a:bodyPr/>
        <a:lstStyle/>
        <a:p>
          <a:endParaRPr lang="en-GB"/>
        </a:p>
      </dgm:t>
    </dgm:pt>
    <dgm:pt modelId="{C6A7A396-D6E5-4CD0-8671-6C35D838A25B}" type="sibTrans" cxnId="{BC6E223A-ADCC-493A-B8ED-6A1398EE9637}">
      <dgm:prSet/>
      <dgm:spPr/>
      <dgm:t>
        <a:bodyPr/>
        <a:lstStyle/>
        <a:p>
          <a:endParaRPr lang="en-GB"/>
        </a:p>
      </dgm:t>
    </dgm:pt>
    <dgm:pt modelId="{7FC7EC1B-5FB2-424C-B54D-63D473C64A26}">
      <dgm:prSet phldrT="[Text]" custT="1"/>
      <dgm:spPr/>
      <dgm:t>
        <a:bodyPr/>
        <a:lstStyle/>
        <a:p>
          <a:r>
            <a:rPr lang="en-US" sz="1200" b="1" dirty="0" err="1">
              <a:latin typeface="GHEA Grapalat" pitchFamily="50" charset="0"/>
            </a:rPr>
            <a:t>Կառավարության</a:t>
          </a:r>
          <a:r>
            <a:rPr lang="en-US" sz="1200" b="1" dirty="0">
              <a:latin typeface="GHEA Grapalat" pitchFamily="50" charset="0"/>
            </a:rPr>
            <a:t> </a:t>
          </a:r>
          <a:r>
            <a:rPr lang="en-US" sz="1200" b="1" dirty="0" err="1">
              <a:latin typeface="GHEA Grapalat" pitchFamily="50" charset="0"/>
            </a:rPr>
            <a:t>պարտք</a:t>
          </a:r>
          <a:endParaRPr lang="en-US" sz="1200" b="1" dirty="0">
            <a:latin typeface="GHEA Grapalat" pitchFamily="50" charset="0"/>
          </a:endParaRPr>
        </a:p>
        <a:p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2,985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մլրդ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դրամ</a:t>
          </a:r>
          <a:endParaRPr lang="en-US" sz="1200" dirty="0">
            <a:solidFill>
              <a:schemeClr val="tx1"/>
            </a:solidFill>
            <a:latin typeface="GHEA Grapalat" pitchFamily="50" charset="0"/>
          </a:endParaRPr>
        </a:p>
        <a:p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6,166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մլն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ԱՄՆ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դոլար</a:t>
          </a:r>
          <a:endParaRPr lang="en-GB" sz="1100" dirty="0">
            <a:solidFill>
              <a:schemeClr val="tx1"/>
            </a:solidFill>
            <a:latin typeface="GHEA Grapalat" pitchFamily="50" charset="0"/>
          </a:endParaRPr>
        </a:p>
      </dgm:t>
    </dgm:pt>
    <dgm:pt modelId="{5E9884BE-906C-4DFB-8C02-0AB252017854}" type="parTrans" cxnId="{72FE2BAA-8202-4B81-813A-28365A3BBCC0}">
      <dgm:prSet/>
      <dgm:spPr/>
      <dgm:t>
        <a:bodyPr/>
        <a:lstStyle/>
        <a:p>
          <a:endParaRPr lang="en-GB"/>
        </a:p>
      </dgm:t>
    </dgm:pt>
    <dgm:pt modelId="{A882BACA-1655-4DA0-81A5-4CFD2E6A1E58}" type="sibTrans" cxnId="{72FE2BAA-8202-4B81-813A-28365A3BBCC0}">
      <dgm:prSet/>
      <dgm:spPr/>
      <dgm:t>
        <a:bodyPr/>
        <a:lstStyle/>
        <a:p>
          <a:endParaRPr lang="en-GB"/>
        </a:p>
      </dgm:t>
    </dgm:pt>
    <dgm:pt modelId="{B65554A1-AFE8-4CA5-8089-DD41F1806F06}">
      <dgm:prSet phldrT="[Text]" custT="1"/>
      <dgm:spPr/>
      <dgm:t>
        <a:bodyPr/>
        <a:lstStyle/>
        <a:p>
          <a:r>
            <a:rPr lang="en-US" sz="1200" b="1" dirty="0" err="1">
              <a:latin typeface="GHEA Grapalat" pitchFamily="50" charset="0"/>
            </a:rPr>
            <a:t>Արտաքին</a:t>
          </a:r>
          <a:r>
            <a:rPr lang="en-US" sz="1200" b="1" dirty="0">
              <a:latin typeface="GHEA Grapalat" pitchFamily="50" charset="0"/>
            </a:rPr>
            <a:t> </a:t>
          </a:r>
          <a:r>
            <a:rPr lang="en-US" sz="1200" b="1" dirty="0" err="1">
              <a:latin typeface="GHEA Grapalat" pitchFamily="50" charset="0"/>
            </a:rPr>
            <a:t>պարտք</a:t>
          </a:r>
          <a:endParaRPr lang="en-US" sz="1200" b="1" dirty="0">
            <a:latin typeface="GHEA Grapalat" pitchFamily="50" charset="0"/>
          </a:endParaRPr>
        </a:p>
        <a:p>
          <a:r>
            <a:rPr lang="en-US" sz="1200" dirty="0">
              <a:solidFill>
                <a:srgbClr val="FF0000"/>
              </a:solidFill>
              <a:latin typeface="GHEA Grapalat" pitchFamily="50" charset="0"/>
            </a:rPr>
            <a:t> 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2,365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մլրդ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դրամ</a:t>
          </a:r>
          <a:endParaRPr lang="en-US" sz="1200" dirty="0">
            <a:solidFill>
              <a:schemeClr val="tx1"/>
            </a:solidFill>
            <a:latin typeface="GHEA Grapalat" pitchFamily="50" charset="0"/>
          </a:endParaRPr>
        </a:p>
        <a:p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4,886</a:t>
          </a:r>
          <a:r>
            <a:rPr lang="ru-RU" sz="1200" dirty="0">
              <a:solidFill>
                <a:schemeClr val="tx1"/>
              </a:solidFill>
              <a:latin typeface="GHEA Grapalat" pitchFamily="50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մլն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ԱՄՆ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դոլար</a:t>
          </a:r>
          <a:endParaRPr lang="en-GB" sz="1000" dirty="0">
            <a:solidFill>
              <a:schemeClr val="tx1"/>
            </a:solidFill>
            <a:latin typeface="GHEA Grapalat" pitchFamily="50" charset="0"/>
          </a:endParaRPr>
        </a:p>
      </dgm:t>
    </dgm:pt>
    <dgm:pt modelId="{1DCA20B3-2A7C-44D0-9224-773196BE4346}" type="parTrans" cxnId="{BCBFE629-1A1B-402E-A48C-555359FECC5D}">
      <dgm:prSet/>
      <dgm:spPr/>
      <dgm:t>
        <a:bodyPr/>
        <a:lstStyle/>
        <a:p>
          <a:endParaRPr lang="en-GB"/>
        </a:p>
      </dgm:t>
    </dgm:pt>
    <dgm:pt modelId="{E2C8E94F-D85B-491D-A051-180F07B3E81B}" type="sibTrans" cxnId="{BCBFE629-1A1B-402E-A48C-555359FECC5D}">
      <dgm:prSet/>
      <dgm:spPr/>
      <dgm:t>
        <a:bodyPr/>
        <a:lstStyle/>
        <a:p>
          <a:endParaRPr lang="en-GB"/>
        </a:p>
      </dgm:t>
    </dgm:pt>
    <dgm:pt modelId="{869EAA52-B2EA-46CB-BFFE-50DDD837BC9D}">
      <dgm:prSet phldrT="[Text]" custT="1"/>
      <dgm:spPr/>
      <dgm:t>
        <a:bodyPr/>
        <a:lstStyle/>
        <a:p>
          <a:r>
            <a:rPr lang="en-US" sz="1200" b="1" dirty="0" err="1">
              <a:latin typeface="GHEA Grapalat" pitchFamily="50" charset="0"/>
            </a:rPr>
            <a:t>Ներքին</a:t>
          </a:r>
          <a:r>
            <a:rPr lang="en-US" sz="1200" b="1" dirty="0">
              <a:latin typeface="GHEA Grapalat" pitchFamily="50" charset="0"/>
            </a:rPr>
            <a:t> </a:t>
          </a:r>
          <a:r>
            <a:rPr lang="en-US" sz="1200" b="1" dirty="0" err="1">
              <a:latin typeface="GHEA Grapalat" pitchFamily="50" charset="0"/>
            </a:rPr>
            <a:t>պարտք</a:t>
          </a:r>
          <a:endParaRPr lang="en-US" sz="1200" b="1" dirty="0">
            <a:latin typeface="GHEA Grapalat" pitchFamily="50" charset="0"/>
          </a:endParaRPr>
        </a:p>
        <a:p>
          <a:r>
            <a:rPr lang="en-US" sz="1200" dirty="0">
              <a:solidFill>
                <a:srgbClr val="FF0000"/>
              </a:solidFill>
              <a:latin typeface="GHEA Grapalat" pitchFamily="50" charset="0"/>
            </a:rPr>
            <a:t> 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620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մլրդ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դրամ</a:t>
          </a:r>
          <a:endParaRPr lang="en-US" sz="1200" dirty="0">
            <a:solidFill>
              <a:schemeClr val="tx1"/>
            </a:solidFill>
            <a:latin typeface="GHEA Grapalat" pitchFamily="50" charset="0"/>
          </a:endParaRPr>
        </a:p>
        <a:p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1,280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մլն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ԱՄՆ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դոլար</a:t>
          </a:r>
          <a:endParaRPr lang="en-GB" sz="1000" dirty="0">
            <a:solidFill>
              <a:schemeClr val="tx1"/>
            </a:solidFill>
            <a:latin typeface="GHEA Grapalat" pitchFamily="50" charset="0"/>
          </a:endParaRPr>
        </a:p>
      </dgm:t>
    </dgm:pt>
    <dgm:pt modelId="{734C495C-D7CD-46B8-B0D4-50181C150FFD}" type="parTrans" cxnId="{8662F347-732E-4F35-B0C9-7093958BC0FE}">
      <dgm:prSet/>
      <dgm:spPr/>
      <dgm:t>
        <a:bodyPr/>
        <a:lstStyle/>
        <a:p>
          <a:endParaRPr lang="en-GB"/>
        </a:p>
      </dgm:t>
    </dgm:pt>
    <dgm:pt modelId="{D200207E-0608-4B76-B087-3C289B42E9CB}" type="sibTrans" cxnId="{8662F347-732E-4F35-B0C9-7093958BC0FE}">
      <dgm:prSet/>
      <dgm:spPr/>
      <dgm:t>
        <a:bodyPr/>
        <a:lstStyle/>
        <a:p>
          <a:endParaRPr lang="en-GB"/>
        </a:p>
      </dgm:t>
    </dgm:pt>
    <dgm:pt modelId="{5208F182-D33C-40E8-9247-2359FEB604C2}">
      <dgm:prSet phldrT="[Text]" custT="1"/>
      <dgm:spPr/>
      <dgm:t>
        <a:bodyPr/>
        <a:lstStyle/>
        <a:p>
          <a:r>
            <a:rPr lang="en-US" sz="1200" b="1" dirty="0" err="1">
              <a:latin typeface="GHEA Grapalat" pitchFamily="50" charset="0"/>
            </a:rPr>
            <a:t>Կենտրոնական</a:t>
          </a:r>
          <a:r>
            <a:rPr lang="en-US" sz="1200" b="1" dirty="0">
              <a:latin typeface="GHEA Grapalat" pitchFamily="50" charset="0"/>
            </a:rPr>
            <a:t> </a:t>
          </a:r>
          <a:r>
            <a:rPr lang="en-US" sz="1200" b="1" dirty="0" err="1">
              <a:latin typeface="GHEA Grapalat" pitchFamily="50" charset="0"/>
            </a:rPr>
            <a:t>բանկի</a:t>
          </a:r>
          <a:r>
            <a:rPr lang="en-US" sz="1200" b="1" dirty="0">
              <a:latin typeface="GHEA Grapalat" pitchFamily="50" charset="0"/>
            </a:rPr>
            <a:t> </a:t>
          </a:r>
          <a:r>
            <a:rPr lang="en-US" sz="1200" b="1" dirty="0" err="1">
              <a:latin typeface="GHEA Grapalat" pitchFamily="50" charset="0"/>
            </a:rPr>
            <a:t>արտաքին</a:t>
          </a:r>
          <a:r>
            <a:rPr lang="en-US" sz="1200" b="1" dirty="0">
              <a:latin typeface="GHEA Grapalat" pitchFamily="50" charset="0"/>
            </a:rPr>
            <a:t> </a:t>
          </a:r>
          <a:r>
            <a:rPr lang="en-US" sz="1200" b="1" dirty="0" err="1">
              <a:latin typeface="GHEA Grapalat" pitchFamily="50" charset="0"/>
            </a:rPr>
            <a:t>պարտք</a:t>
          </a:r>
          <a:endParaRPr lang="en-US" sz="1200" b="1" dirty="0">
            <a:latin typeface="GHEA Grapalat" pitchFamily="50" charset="0"/>
          </a:endParaRPr>
        </a:p>
        <a:p>
          <a:r>
            <a:rPr lang="ru-RU" sz="1200" dirty="0">
              <a:solidFill>
                <a:schemeClr val="tx1"/>
              </a:solidFill>
              <a:latin typeface="GHEA Grapalat" pitchFamily="50" charset="0"/>
            </a:rPr>
            <a:t>29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1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մլրդ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դրամ</a:t>
          </a:r>
          <a:endParaRPr lang="en-US" sz="1200" dirty="0">
            <a:solidFill>
              <a:schemeClr val="tx1"/>
            </a:solidFill>
            <a:latin typeface="GHEA Grapalat" pitchFamily="50" charset="0"/>
          </a:endParaRPr>
        </a:p>
        <a:p>
          <a:r>
            <a:rPr lang="ru-RU" sz="1200" dirty="0">
              <a:solidFill>
                <a:schemeClr val="tx1"/>
              </a:solidFill>
              <a:latin typeface="GHEA Grapalat" pitchFamily="50" charset="0"/>
            </a:rPr>
            <a:t>6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02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մլն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ԱՄՆ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դոլար</a:t>
          </a:r>
          <a:endParaRPr lang="en-GB" sz="1100" dirty="0">
            <a:solidFill>
              <a:schemeClr val="tx1"/>
            </a:solidFill>
            <a:latin typeface="GHEA Grapalat" pitchFamily="50" charset="0"/>
          </a:endParaRPr>
        </a:p>
      </dgm:t>
    </dgm:pt>
    <dgm:pt modelId="{260A4B14-DDD4-4291-8331-D012059C1FFF}" type="parTrans" cxnId="{DE501E90-4510-49F8-AE23-D68AC15A546A}">
      <dgm:prSet/>
      <dgm:spPr/>
      <dgm:t>
        <a:bodyPr/>
        <a:lstStyle/>
        <a:p>
          <a:endParaRPr lang="en-GB"/>
        </a:p>
      </dgm:t>
    </dgm:pt>
    <dgm:pt modelId="{6A868132-0C37-47B2-A519-FD488F38E235}" type="sibTrans" cxnId="{DE501E90-4510-49F8-AE23-D68AC15A546A}">
      <dgm:prSet/>
      <dgm:spPr/>
      <dgm:t>
        <a:bodyPr/>
        <a:lstStyle/>
        <a:p>
          <a:endParaRPr lang="en-GB"/>
        </a:p>
      </dgm:t>
    </dgm:pt>
    <dgm:pt modelId="{9EF6D008-86CA-49BA-A1A7-3D0793177E5C}">
      <dgm:prSet phldrT="[Text]" custT="1"/>
      <dgm:spPr/>
      <dgm:t>
        <a:bodyPr/>
        <a:lstStyle/>
        <a:p>
          <a:r>
            <a:rPr lang="en-US" sz="1200" b="1" dirty="0">
              <a:latin typeface="GHEA Grapalat" pitchFamily="50" charset="0"/>
            </a:rPr>
            <a:t>Կ</a:t>
          </a:r>
          <a:r>
            <a:rPr lang="hy-AM" sz="1200" b="1" dirty="0">
              <a:latin typeface="GHEA Grapalat" pitchFamily="50" charset="0"/>
            </a:rPr>
            <a:t>առավարության</a:t>
          </a:r>
          <a:r>
            <a:rPr lang="hy-AM" sz="1200" b="1" dirty="0"/>
            <a:t> </a:t>
          </a:r>
          <a:r>
            <a:rPr lang="hy-AM" sz="1200" b="1" dirty="0">
              <a:latin typeface="GHEA Grapalat" pitchFamily="50" charset="0"/>
            </a:rPr>
            <a:t>երաշխիքով տրամադրված վարկեր</a:t>
          </a:r>
          <a:endParaRPr lang="en-US" sz="1200" b="1" dirty="0"/>
        </a:p>
        <a:p>
          <a:r>
            <a:rPr lang="ru-RU" sz="1200" dirty="0">
              <a:solidFill>
                <a:schemeClr val="tx1"/>
              </a:solidFill>
              <a:latin typeface="GHEA Grapalat" pitchFamily="50" charset="0"/>
            </a:rPr>
            <a:t>77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մլրդ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դրամ</a:t>
          </a:r>
          <a:endParaRPr lang="en-US" sz="1200" dirty="0">
            <a:solidFill>
              <a:schemeClr val="tx1"/>
            </a:solidFill>
            <a:latin typeface="GHEA Grapalat" pitchFamily="50" charset="0"/>
          </a:endParaRPr>
        </a:p>
        <a:p>
          <a:r>
            <a:rPr lang="ru-RU" sz="1200" dirty="0">
              <a:solidFill>
                <a:schemeClr val="tx1"/>
              </a:solidFill>
              <a:latin typeface="GHEA Grapalat" pitchFamily="50" charset="0"/>
            </a:rPr>
            <a:t>1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58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մլն</a:t>
          </a:r>
          <a:r>
            <a:rPr lang="en-US" sz="1200" dirty="0">
              <a:solidFill>
                <a:schemeClr val="tx1"/>
              </a:solidFill>
              <a:latin typeface="GHEA Grapalat" pitchFamily="50" charset="0"/>
            </a:rPr>
            <a:t> ԱՄՆ </a:t>
          </a:r>
          <a:r>
            <a:rPr lang="en-US" sz="1200" dirty="0" err="1">
              <a:solidFill>
                <a:schemeClr val="tx1"/>
              </a:solidFill>
              <a:latin typeface="GHEA Grapalat" pitchFamily="50" charset="0"/>
            </a:rPr>
            <a:t>դոլար</a:t>
          </a:r>
          <a:endParaRPr lang="en-GB" sz="1000" dirty="0">
            <a:solidFill>
              <a:schemeClr val="tx1"/>
            </a:solidFill>
            <a:latin typeface="GHEA Grapalat" pitchFamily="50" charset="0"/>
          </a:endParaRPr>
        </a:p>
      </dgm:t>
    </dgm:pt>
    <dgm:pt modelId="{AAA98556-CB4D-4316-9BF9-527534FE87C3}" type="parTrans" cxnId="{A37CC5E9-4AE5-437D-84A2-1A0EA96C898A}">
      <dgm:prSet/>
      <dgm:spPr/>
      <dgm:t>
        <a:bodyPr/>
        <a:lstStyle/>
        <a:p>
          <a:endParaRPr lang="en-GB"/>
        </a:p>
      </dgm:t>
    </dgm:pt>
    <dgm:pt modelId="{F59CB26E-5B20-419E-B9C7-8E25B402A0CC}" type="sibTrans" cxnId="{A37CC5E9-4AE5-437D-84A2-1A0EA96C898A}">
      <dgm:prSet/>
      <dgm:spPr/>
      <dgm:t>
        <a:bodyPr/>
        <a:lstStyle/>
        <a:p>
          <a:endParaRPr lang="en-GB"/>
        </a:p>
      </dgm:t>
    </dgm:pt>
    <dgm:pt modelId="{EBFD578E-2E5E-4D42-B373-FB391E6A51CE}" type="pres">
      <dgm:prSet presAssocID="{D1CBF469-FA39-4365-A3EA-C2B6155CEC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C58A95-D91C-487D-8028-1F702C97E458}" type="pres">
      <dgm:prSet presAssocID="{626F287E-3C21-4834-848A-96FC26D01596}" presName="hierRoot1" presStyleCnt="0"/>
      <dgm:spPr/>
    </dgm:pt>
    <dgm:pt modelId="{CEF63455-3BFC-4739-8D56-1AD3996D1594}" type="pres">
      <dgm:prSet presAssocID="{626F287E-3C21-4834-848A-96FC26D01596}" presName="composite" presStyleCnt="0"/>
      <dgm:spPr/>
    </dgm:pt>
    <dgm:pt modelId="{F2C0FD8A-3E3C-4C15-8699-39A6DC13F25D}" type="pres">
      <dgm:prSet presAssocID="{626F287E-3C21-4834-848A-96FC26D01596}" presName="background" presStyleLbl="node0" presStyleIdx="0" presStyleCnt="1"/>
      <dgm:spPr/>
    </dgm:pt>
    <dgm:pt modelId="{886F574B-E857-4305-A42A-F100D693DFE5}" type="pres">
      <dgm:prSet presAssocID="{626F287E-3C21-4834-848A-96FC26D0159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FB2605-0EB5-4A55-B538-9E09DE8757F4}" type="pres">
      <dgm:prSet presAssocID="{626F287E-3C21-4834-848A-96FC26D01596}" presName="hierChild2" presStyleCnt="0"/>
      <dgm:spPr/>
    </dgm:pt>
    <dgm:pt modelId="{055D955E-38F8-4C13-8402-4AD9E8C52069}" type="pres">
      <dgm:prSet presAssocID="{5E9884BE-906C-4DFB-8C02-0AB25201785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DB85B75-F0F6-47E8-8C5D-02CA7D1F5C73}" type="pres">
      <dgm:prSet presAssocID="{7FC7EC1B-5FB2-424C-B54D-63D473C64A26}" presName="hierRoot2" presStyleCnt="0"/>
      <dgm:spPr/>
    </dgm:pt>
    <dgm:pt modelId="{299CF821-D2B4-426E-BE80-714CF4C694BD}" type="pres">
      <dgm:prSet presAssocID="{7FC7EC1B-5FB2-424C-B54D-63D473C64A26}" presName="composite2" presStyleCnt="0"/>
      <dgm:spPr/>
    </dgm:pt>
    <dgm:pt modelId="{1974F123-06C4-4D3D-9F25-739CF43508A2}" type="pres">
      <dgm:prSet presAssocID="{7FC7EC1B-5FB2-424C-B54D-63D473C64A26}" presName="background2" presStyleLbl="node2" presStyleIdx="0" presStyleCnt="2"/>
      <dgm:spPr/>
    </dgm:pt>
    <dgm:pt modelId="{087A0C5C-BDE3-42FB-9F65-8FF70D3C9A65}" type="pres">
      <dgm:prSet presAssocID="{7FC7EC1B-5FB2-424C-B54D-63D473C64A26}" presName="text2" presStyleLbl="fgAcc2" presStyleIdx="0" presStyleCnt="2" custScaleX="117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CC2106-FB66-4334-8C70-6E1C4232AE11}" type="pres">
      <dgm:prSet presAssocID="{7FC7EC1B-5FB2-424C-B54D-63D473C64A26}" presName="hierChild3" presStyleCnt="0"/>
      <dgm:spPr/>
    </dgm:pt>
    <dgm:pt modelId="{BACDFF75-5B61-45F4-A833-26D2161CA377}" type="pres">
      <dgm:prSet presAssocID="{1DCA20B3-2A7C-44D0-9224-773196BE434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2F445C9-0418-4DCB-B4DA-90C9842EBD70}" type="pres">
      <dgm:prSet presAssocID="{B65554A1-AFE8-4CA5-8089-DD41F1806F06}" presName="hierRoot3" presStyleCnt="0"/>
      <dgm:spPr/>
    </dgm:pt>
    <dgm:pt modelId="{C79D95DB-77A3-4A6C-B2B4-C96A97963205}" type="pres">
      <dgm:prSet presAssocID="{B65554A1-AFE8-4CA5-8089-DD41F1806F06}" presName="composite3" presStyleCnt="0"/>
      <dgm:spPr/>
    </dgm:pt>
    <dgm:pt modelId="{57CB8602-F420-4B70-8ACD-410C1280542B}" type="pres">
      <dgm:prSet presAssocID="{B65554A1-AFE8-4CA5-8089-DD41F1806F06}" presName="background3" presStyleLbl="node3" presStyleIdx="0" presStyleCnt="3"/>
      <dgm:spPr/>
    </dgm:pt>
    <dgm:pt modelId="{A39594E9-3129-4870-B831-16FD30C0D9F8}" type="pres">
      <dgm:prSet presAssocID="{B65554A1-AFE8-4CA5-8089-DD41F1806F0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9D0335-2AFF-4581-9E90-57DDA64D27E3}" type="pres">
      <dgm:prSet presAssocID="{B65554A1-AFE8-4CA5-8089-DD41F1806F06}" presName="hierChild4" presStyleCnt="0"/>
      <dgm:spPr/>
    </dgm:pt>
    <dgm:pt modelId="{F6E26AE9-FFED-42B3-BBF0-993ECF20F322}" type="pres">
      <dgm:prSet presAssocID="{734C495C-D7CD-46B8-B0D4-50181C150FF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16A6BE1-9166-486A-94F6-126CA5CE5B29}" type="pres">
      <dgm:prSet presAssocID="{869EAA52-B2EA-46CB-BFFE-50DDD837BC9D}" presName="hierRoot3" presStyleCnt="0"/>
      <dgm:spPr/>
    </dgm:pt>
    <dgm:pt modelId="{78DA55CA-8C04-4F97-87A3-71ED4AF45E7C}" type="pres">
      <dgm:prSet presAssocID="{869EAA52-B2EA-46CB-BFFE-50DDD837BC9D}" presName="composite3" presStyleCnt="0"/>
      <dgm:spPr/>
    </dgm:pt>
    <dgm:pt modelId="{93317A5B-24BA-4A66-9215-CD1CC989C032}" type="pres">
      <dgm:prSet presAssocID="{869EAA52-B2EA-46CB-BFFE-50DDD837BC9D}" presName="background3" presStyleLbl="node3" presStyleIdx="1" presStyleCnt="3"/>
      <dgm:spPr/>
    </dgm:pt>
    <dgm:pt modelId="{FC555891-C5BB-4A36-B959-98813681756F}" type="pres">
      <dgm:prSet presAssocID="{869EAA52-B2EA-46CB-BFFE-50DDD837BC9D}" presName="text3" presStyleLbl="fgAcc3" presStyleIdx="1" presStyleCnt="3" custScaleY="93143" custLinFactNeighborX="1096" custLinFactNeighborY="3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D46A03-3C98-4355-A9EE-C21C98B48A6D}" type="pres">
      <dgm:prSet presAssocID="{869EAA52-B2EA-46CB-BFFE-50DDD837BC9D}" presName="hierChild4" presStyleCnt="0"/>
      <dgm:spPr/>
    </dgm:pt>
    <dgm:pt modelId="{38AA27D5-40F0-4D11-98EA-AC8A6C14D8B6}" type="pres">
      <dgm:prSet presAssocID="{260A4B14-DDD4-4291-8331-D012059C1FF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77DE639-03C9-48FA-857C-A7560892E2BD}" type="pres">
      <dgm:prSet presAssocID="{5208F182-D33C-40E8-9247-2359FEB604C2}" presName="hierRoot2" presStyleCnt="0"/>
      <dgm:spPr/>
    </dgm:pt>
    <dgm:pt modelId="{D5A75363-17C4-4895-BE4B-DC2388321CAC}" type="pres">
      <dgm:prSet presAssocID="{5208F182-D33C-40E8-9247-2359FEB604C2}" presName="composite2" presStyleCnt="0"/>
      <dgm:spPr/>
    </dgm:pt>
    <dgm:pt modelId="{35BDF9CD-78A2-4003-9C60-911D331E9EF0}" type="pres">
      <dgm:prSet presAssocID="{5208F182-D33C-40E8-9247-2359FEB604C2}" presName="background2" presStyleLbl="node2" presStyleIdx="1" presStyleCnt="2"/>
      <dgm:spPr/>
    </dgm:pt>
    <dgm:pt modelId="{98B8EB29-F2B8-4FC9-91E5-C92E687976E5}" type="pres">
      <dgm:prSet presAssocID="{5208F182-D33C-40E8-9247-2359FEB604C2}" presName="text2" presStyleLbl="fgAcc2" presStyleIdx="1" presStyleCnt="2" custScaleX="135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4E5A42-F1DB-4379-8D1B-0EBCDFB90DB1}" type="pres">
      <dgm:prSet presAssocID="{5208F182-D33C-40E8-9247-2359FEB604C2}" presName="hierChild3" presStyleCnt="0"/>
      <dgm:spPr/>
    </dgm:pt>
    <dgm:pt modelId="{C7618F23-AD8C-4D25-ADB4-1AF03EC23F05}" type="pres">
      <dgm:prSet presAssocID="{AAA98556-CB4D-4316-9BF9-527534FE87C3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105C645-8111-49F0-978E-FB48E1B334BF}" type="pres">
      <dgm:prSet presAssocID="{9EF6D008-86CA-49BA-A1A7-3D0793177E5C}" presName="hierRoot3" presStyleCnt="0"/>
      <dgm:spPr/>
    </dgm:pt>
    <dgm:pt modelId="{397947C0-3019-49C3-A347-CE7D561F30E3}" type="pres">
      <dgm:prSet presAssocID="{9EF6D008-86CA-49BA-A1A7-3D0793177E5C}" presName="composite3" presStyleCnt="0"/>
      <dgm:spPr/>
    </dgm:pt>
    <dgm:pt modelId="{69B55DF8-5093-4A33-9475-F2A87ED9DF0F}" type="pres">
      <dgm:prSet presAssocID="{9EF6D008-86CA-49BA-A1A7-3D0793177E5C}" presName="background3" presStyleLbl="node3" presStyleIdx="2" presStyleCnt="3"/>
      <dgm:spPr/>
    </dgm:pt>
    <dgm:pt modelId="{E711B290-F90C-4EA1-81F7-0CFB2FDB8CD9}" type="pres">
      <dgm:prSet presAssocID="{9EF6D008-86CA-49BA-A1A7-3D0793177E5C}" presName="text3" presStyleLbl="fgAcc3" presStyleIdx="2" presStyleCnt="3" custScaleX="126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C2902C-437A-4D52-BCCD-0713249DB5F0}" type="pres">
      <dgm:prSet presAssocID="{9EF6D008-86CA-49BA-A1A7-3D0793177E5C}" presName="hierChild4" presStyleCnt="0"/>
      <dgm:spPr/>
    </dgm:pt>
  </dgm:ptLst>
  <dgm:cxnLst>
    <dgm:cxn modelId="{A8FDC960-C1A3-40FA-A37A-020EBF365BE4}" type="presOf" srcId="{1DCA20B3-2A7C-44D0-9224-773196BE4346}" destId="{BACDFF75-5B61-45F4-A833-26D2161CA377}" srcOrd="0" destOrd="0" presId="urn:microsoft.com/office/officeart/2005/8/layout/hierarchy1"/>
    <dgm:cxn modelId="{68A32D07-0AF0-42A7-983F-DC40AE6F44D0}" type="presOf" srcId="{AAA98556-CB4D-4316-9BF9-527534FE87C3}" destId="{C7618F23-AD8C-4D25-ADB4-1AF03EC23F05}" srcOrd="0" destOrd="0" presId="urn:microsoft.com/office/officeart/2005/8/layout/hierarchy1"/>
    <dgm:cxn modelId="{558BE93C-ADE3-4720-9469-876C6C1CF175}" type="presOf" srcId="{260A4B14-DDD4-4291-8331-D012059C1FFF}" destId="{38AA27D5-40F0-4D11-98EA-AC8A6C14D8B6}" srcOrd="0" destOrd="0" presId="urn:microsoft.com/office/officeart/2005/8/layout/hierarchy1"/>
    <dgm:cxn modelId="{72FE2BAA-8202-4B81-813A-28365A3BBCC0}" srcId="{626F287E-3C21-4834-848A-96FC26D01596}" destId="{7FC7EC1B-5FB2-424C-B54D-63D473C64A26}" srcOrd="0" destOrd="0" parTransId="{5E9884BE-906C-4DFB-8C02-0AB252017854}" sibTransId="{A882BACA-1655-4DA0-81A5-4CFD2E6A1E58}"/>
    <dgm:cxn modelId="{88B59D23-F128-4414-B8A3-A6E5515B0468}" type="presOf" srcId="{D1CBF469-FA39-4365-A3EA-C2B6155CEC7D}" destId="{EBFD578E-2E5E-4D42-B373-FB391E6A51CE}" srcOrd="0" destOrd="0" presId="urn:microsoft.com/office/officeart/2005/8/layout/hierarchy1"/>
    <dgm:cxn modelId="{FAD83617-C82A-4032-ADD5-25A5DF79CD57}" type="presOf" srcId="{5E9884BE-906C-4DFB-8C02-0AB252017854}" destId="{055D955E-38F8-4C13-8402-4AD9E8C52069}" srcOrd="0" destOrd="0" presId="urn:microsoft.com/office/officeart/2005/8/layout/hierarchy1"/>
    <dgm:cxn modelId="{BCBFE629-1A1B-402E-A48C-555359FECC5D}" srcId="{7FC7EC1B-5FB2-424C-B54D-63D473C64A26}" destId="{B65554A1-AFE8-4CA5-8089-DD41F1806F06}" srcOrd="0" destOrd="0" parTransId="{1DCA20B3-2A7C-44D0-9224-773196BE4346}" sibTransId="{E2C8E94F-D85B-491D-A051-180F07B3E81B}"/>
    <dgm:cxn modelId="{AF20AC4A-4D88-4879-99A2-947B21A4D08C}" type="presOf" srcId="{7FC7EC1B-5FB2-424C-B54D-63D473C64A26}" destId="{087A0C5C-BDE3-42FB-9F65-8FF70D3C9A65}" srcOrd="0" destOrd="0" presId="urn:microsoft.com/office/officeart/2005/8/layout/hierarchy1"/>
    <dgm:cxn modelId="{661EFD80-F9F2-4548-A0B0-49D380B3043E}" type="presOf" srcId="{5208F182-D33C-40E8-9247-2359FEB604C2}" destId="{98B8EB29-F2B8-4FC9-91E5-C92E687976E5}" srcOrd="0" destOrd="0" presId="urn:microsoft.com/office/officeart/2005/8/layout/hierarchy1"/>
    <dgm:cxn modelId="{BC6E223A-ADCC-493A-B8ED-6A1398EE9637}" srcId="{D1CBF469-FA39-4365-A3EA-C2B6155CEC7D}" destId="{626F287E-3C21-4834-848A-96FC26D01596}" srcOrd="0" destOrd="0" parTransId="{A49CB41D-9953-470B-8BAA-3E1FE60CDC3F}" sibTransId="{C6A7A396-D6E5-4CD0-8671-6C35D838A25B}"/>
    <dgm:cxn modelId="{9D5C3B7D-2BF5-43C9-9723-74D6D192A652}" type="presOf" srcId="{869EAA52-B2EA-46CB-BFFE-50DDD837BC9D}" destId="{FC555891-C5BB-4A36-B959-98813681756F}" srcOrd="0" destOrd="0" presId="urn:microsoft.com/office/officeart/2005/8/layout/hierarchy1"/>
    <dgm:cxn modelId="{F0E33733-86AB-4AA0-ABBB-045580DAE781}" type="presOf" srcId="{B65554A1-AFE8-4CA5-8089-DD41F1806F06}" destId="{A39594E9-3129-4870-B831-16FD30C0D9F8}" srcOrd="0" destOrd="0" presId="urn:microsoft.com/office/officeart/2005/8/layout/hierarchy1"/>
    <dgm:cxn modelId="{8662F347-732E-4F35-B0C9-7093958BC0FE}" srcId="{7FC7EC1B-5FB2-424C-B54D-63D473C64A26}" destId="{869EAA52-B2EA-46CB-BFFE-50DDD837BC9D}" srcOrd="1" destOrd="0" parTransId="{734C495C-D7CD-46B8-B0D4-50181C150FFD}" sibTransId="{D200207E-0608-4B76-B087-3C289B42E9CB}"/>
    <dgm:cxn modelId="{0D90ADA9-C0DA-4030-9CE3-62A88D297988}" type="presOf" srcId="{734C495C-D7CD-46B8-B0D4-50181C150FFD}" destId="{F6E26AE9-FFED-42B3-BBF0-993ECF20F322}" srcOrd="0" destOrd="0" presId="urn:microsoft.com/office/officeart/2005/8/layout/hierarchy1"/>
    <dgm:cxn modelId="{6250EA35-773C-42B4-9903-5BB53E649540}" type="presOf" srcId="{626F287E-3C21-4834-848A-96FC26D01596}" destId="{886F574B-E857-4305-A42A-F100D693DFE5}" srcOrd="0" destOrd="0" presId="urn:microsoft.com/office/officeart/2005/8/layout/hierarchy1"/>
    <dgm:cxn modelId="{DE501E90-4510-49F8-AE23-D68AC15A546A}" srcId="{626F287E-3C21-4834-848A-96FC26D01596}" destId="{5208F182-D33C-40E8-9247-2359FEB604C2}" srcOrd="1" destOrd="0" parTransId="{260A4B14-DDD4-4291-8331-D012059C1FFF}" sibTransId="{6A868132-0C37-47B2-A519-FD488F38E235}"/>
    <dgm:cxn modelId="{578258DB-0EF1-4A18-9B55-3378EFDE6F03}" type="presOf" srcId="{9EF6D008-86CA-49BA-A1A7-3D0793177E5C}" destId="{E711B290-F90C-4EA1-81F7-0CFB2FDB8CD9}" srcOrd="0" destOrd="0" presId="urn:microsoft.com/office/officeart/2005/8/layout/hierarchy1"/>
    <dgm:cxn modelId="{A37CC5E9-4AE5-437D-84A2-1A0EA96C898A}" srcId="{5208F182-D33C-40E8-9247-2359FEB604C2}" destId="{9EF6D008-86CA-49BA-A1A7-3D0793177E5C}" srcOrd="0" destOrd="0" parTransId="{AAA98556-CB4D-4316-9BF9-527534FE87C3}" sibTransId="{F59CB26E-5B20-419E-B9C7-8E25B402A0CC}"/>
    <dgm:cxn modelId="{5BBFC9A4-512E-4A3F-B39D-3C7FCFDC6A28}" type="presParOf" srcId="{EBFD578E-2E5E-4D42-B373-FB391E6A51CE}" destId="{6BC58A95-D91C-487D-8028-1F702C97E458}" srcOrd="0" destOrd="0" presId="urn:microsoft.com/office/officeart/2005/8/layout/hierarchy1"/>
    <dgm:cxn modelId="{0251035D-82BA-4337-A5B3-627C5FFE9326}" type="presParOf" srcId="{6BC58A95-D91C-487D-8028-1F702C97E458}" destId="{CEF63455-3BFC-4739-8D56-1AD3996D1594}" srcOrd="0" destOrd="0" presId="urn:microsoft.com/office/officeart/2005/8/layout/hierarchy1"/>
    <dgm:cxn modelId="{CD60AD64-2BD4-4DCB-9B47-D4275021F801}" type="presParOf" srcId="{CEF63455-3BFC-4739-8D56-1AD3996D1594}" destId="{F2C0FD8A-3E3C-4C15-8699-39A6DC13F25D}" srcOrd="0" destOrd="0" presId="urn:microsoft.com/office/officeart/2005/8/layout/hierarchy1"/>
    <dgm:cxn modelId="{55398484-80CA-4977-B861-47594A0B92E8}" type="presParOf" srcId="{CEF63455-3BFC-4739-8D56-1AD3996D1594}" destId="{886F574B-E857-4305-A42A-F100D693DFE5}" srcOrd="1" destOrd="0" presId="urn:microsoft.com/office/officeart/2005/8/layout/hierarchy1"/>
    <dgm:cxn modelId="{EFBD27CE-F094-4679-A562-7EEE72AA8F1D}" type="presParOf" srcId="{6BC58A95-D91C-487D-8028-1F702C97E458}" destId="{A9FB2605-0EB5-4A55-B538-9E09DE8757F4}" srcOrd="1" destOrd="0" presId="urn:microsoft.com/office/officeart/2005/8/layout/hierarchy1"/>
    <dgm:cxn modelId="{6354669B-CFF9-4FCA-B820-5B92EE740E52}" type="presParOf" srcId="{A9FB2605-0EB5-4A55-B538-9E09DE8757F4}" destId="{055D955E-38F8-4C13-8402-4AD9E8C52069}" srcOrd="0" destOrd="0" presId="urn:microsoft.com/office/officeart/2005/8/layout/hierarchy1"/>
    <dgm:cxn modelId="{954DA6C0-2436-49B4-A5FD-445F92FF8C0D}" type="presParOf" srcId="{A9FB2605-0EB5-4A55-B538-9E09DE8757F4}" destId="{4DB85B75-F0F6-47E8-8C5D-02CA7D1F5C73}" srcOrd="1" destOrd="0" presId="urn:microsoft.com/office/officeart/2005/8/layout/hierarchy1"/>
    <dgm:cxn modelId="{2CA56B45-93DE-4372-A835-80713B9695B4}" type="presParOf" srcId="{4DB85B75-F0F6-47E8-8C5D-02CA7D1F5C73}" destId="{299CF821-D2B4-426E-BE80-714CF4C694BD}" srcOrd="0" destOrd="0" presId="urn:microsoft.com/office/officeart/2005/8/layout/hierarchy1"/>
    <dgm:cxn modelId="{5BE11554-F782-4CF9-BF18-C1ABADE05F8D}" type="presParOf" srcId="{299CF821-D2B4-426E-BE80-714CF4C694BD}" destId="{1974F123-06C4-4D3D-9F25-739CF43508A2}" srcOrd="0" destOrd="0" presId="urn:microsoft.com/office/officeart/2005/8/layout/hierarchy1"/>
    <dgm:cxn modelId="{C245F8DE-57A9-4BE3-AB87-2DCE7F73084B}" type="presParOf" srcId="{299CF821-D2B4-426E-BE80-714CF4C694BD}" destId="{087A0C5C-BDE3-42FB-9F65-8FF70D3C9A65}" srcOrd="1" destOrd="0" presId="urn:microsoft.com/office/officeart/2005/8/layout/hierarchy1"/>
    <dgm:cxn modelId="{B6E0DDB3-F6FA-4034-A636-5015A85305F7}" type="presParOf" srcId="{4DB85B75-F0F6-47E8-8C5D-02CA7D1F5C73}" destId="{21CC2106-FB66-4334-8C70-6E1C4232AE11}" srcOrd="1" destOrd="0" presId="urn:microsoft.com/office/officeart/2005/8/layout/hierarchy1"/>
    <dgm:cxn modelId="{F6EA5D44-7740-4220-B94D-A08F92C61D2D}" type="presParOf" srcId="{21CC2106-FB66-4334-8C70-6E1C4232AE11}" destId="{BACDFF75-5B61-45F4-A833-26D2161CA377}" srcOrd="0" destOrd="0" presId="urn:microsoft.com/office/officeart/2005/8/layout/hierarchy1"/>
    <dgm:cxn modelId="{B5316233-44EC-4E98-ACF3-612D52AA9B8B}" type="presParOf" srcId="{21CC2106-FB66-4334-8C70-6E1C4232AE11}" destId="{82F445C9-0418-4DCB-B4DA-90C9842EBD70}" srcOrd="1" destOrd="0" presId="urn:microsoft.com/office/officeart/2005/8/layout/hierarchy1"/>
    <dgm:cxn modelId="{2BA9E90D-039A-408C-9AFB-66057A18C7F2}" type="presParOf" srcId="{82F445C9-0418-4DCB-B4DA-90C9842EBD70}" destId="{C79D95DB-77A3-4A6C-B2B4-C96A97963205}" srcOrd="0" destOrd="0" presId="urn:microsoft.com/office/officeart/2005/8/layout/hierarchy1"/>
    <dgm:cxn modelId="{90DB3FCC-AD39-4F94-AB6C-F7E1EDADA44A}" type="presParOf" srcId="{C79D95DB-77A3-4A6C-B2B4-C96A97963205}" destId="{57CB8602-F420-4B70-8ACD-410C1280542B}" srcOrd="0" destOrd="0" presId="urn:microsoft.com/office/officeart/2005/8/layout/hierarchy1"/>
    <dgm:cxn modelId="{45EE5369-907E-485C-AB06-070F63EB7258}" type="presParOf" srcId="{C79D95DB-77A3-4A6C-B2B4-C96A97963205}" destId="{A39594E9-3129-4870-B831-16FD30C0D9F8}" srcOrd="1" destOrd="0" presId="urn:microsoft.com/office/officeart/2005/8/layout/hierarchy1"/>
    <dgm:cxn modelId="{1CA49661-9DE9-4EA2-B9DF-0EDDBEC2BF72}" type="presParOf" srcId="{82F445C9-0418-4DCB-B4DA-90C9842EBD70}" destId="{FE9D0335-2AFF-4581-9E90-57DDA64D27E3}" srcOrd="1" destOrd="0" presId="urn:microsoft.com/office/officeart/2005/8/layout/hierarchy1"/>
    <dgm:cxn modelId="{7A98D5CA-2C93-492E-9525-715291A0C8D2}" type="presParOf" srcId="{21CC2106-FB66-4334-8C70-6E1C4232AE11}" destId="{F6E26AE9-FFED-42B3-BBF0-993ECF20F322}" srcOrd="2" destOrd="0" presId="urn:microsoft.com/office/officeart/2005/8/layout/hierarchy1"/>
    <dgm:cxn modelId="{F7D93DB8-8A2D-4E9B-BFC3-A8EAD17B8314}" type="presParOf" srcId="{21CC2106-FB66-4334-8C70-6E1C4232AE11}" destId="{A16A6BE1-9166-486A-94F6-126CA5CE5B29}" srcOrd="3" destOrd="0" presId="urn:microsoft.com/office/officeart/2005/8/layout/hierarchy1"/>
    <dgm:cxn modelId="{42A250A6-7999-40A5-A544-6CFA39881689}" type="presParOf" srcId="{A16A6BE1-9166-486A-94F6-126CA5CE5B29}" destId="{78DA55CA-8C04-4F97-87A3-71ED4AF45E7C}" srcOrd="0" destOrd="0" presId="urn:microsoft.com/office/officeart/2005/8/layout/hierarchy1"/>
    <dgm:cxn modelId="{1A042F3C-10D2-48C2-A187-6AD284788118}" type="presParOf" srcId="{78DA55CA-8C04-4F97-87A3-71ED4AF45E7C}" destId="{93317A5B-24BA-4A66-9215-CD1CC989C032}" srcOrd="0" destOrd="0" presId="urn:microsoft.com/office/officeart/2005/8/layout/hierarchy1"/>
    <dgm:cxn modelId="{0B7E178A-E9EE-418C-9043-391A02C07631}" type="presParOf" srcId="{78DA55CA-8C04-4F97-87A3-71ED4AF45E7C}" destId="{FC555891-C5BB-4A36-B959-98813681756F}" srcOrd="1" destOrd="0" presId="urn:microsoft.com/office/officeart/2005/8/layout/hierarchy1"/>
    <dgm:cxn modelId="{308397B7-EEC1-4EE0-B7BA-C7FA1DB43523}" type="presParOf" srcId="{A16A6BE1-9166-486A-94F6-126CA5CE5B29}" destId="{D0D46A03-3C98-4355-A9EE-C21C98B48A6D}" srcOrd="1" destOrd="0" presId="urn:microsoft.com/office/officeart/2005/8/layout/hierarchy1"/>
    <dgm:cxn modelId="{BE4B1E84-423B-4032-B74F-DE38FE076EE4}" type="presParOf" srcId="{A9FB2605-0EB5-4A55-B538-9E09DE8757F4}" destId="{38AA27D5-40F0-4D11-98EA-AC8A6C14D8B6}" srcOrd="2" destOrd="0" presId="urn:microsoft.com/office/officeart/2005/8/layout/hierarchy1"/>
    <dgm:cxn modelId="{E5E15A89-EDBD-4EE6-AC5E-5FBB5DCFA0B6}" type="presParOf" srcId="{A9FB2605-0EB5-4A55-B538-9E09DE8757F4}" destId="{177DE639-03C9-48FA-857C-A7560892E2BD}" srcOrd="3" destOrd="0" presId="urn:microsoft.com/office/officeart/2005/8/layout/hierarchy1"/>
    <dgm:cxn modelId="{12DE2E9D-B7E5-476A-9F87-89EBD8FF45C6}" type="presParOf" srcId="{177DE639-03C9-48FA-857C-A7560892E2BD}" destId="{D5A75363-17C4-4895-BE4B-DC2388321CAC}" srcOrd="0" destOrd="0" presId="urn:microsoft.com/office/officeart/2005/8/layout/hierarchy1"/>
    <dgm:cxn modelId="{659FABF0-9EBF-409A-9EE7-F916AEEC38F0}" type="presParOf" srcId="{D5A75363-17C4-4895-BE4B-DC2388321CAC}" destId="{35BDF9CD-78A2-4003-9C60-911D331E9EF0}" srcOrd="0" destOrd="0" presId="urn:microsoft.com/office/officeart/2005/8/layout/hierarchy1"/>
    <dgm:cxn modelId="{74788FA5-453D-4007-B2A1-992EC55D3E1A}" type="presParOf" srcId="{D5A75363-17C4-4895-BE4B-DC2388321CAC}" destId="{98B8EB29-F2B8-4FC9-91E5-C92E687976E5}" srcOrd="1" destOrd="0" presId="urn:microsoft.com/office/officeart/2005/8/layout/hierarchy1"/>
    <dgm:cxn modelId="{121B26A0-4769-42C9-B815-489545103306}" type="presParOf" srcId="{177DE639-03C9-48FA-857C-A7560892E2BD}" destId="{464E5A42-F1DB-4379-8D1B-0EBCDFB90DB1}" srcOrd="1" destOrd="0" presId="urn:microsoft.com/office/officeart/2005/8/layout/hierarchy1"/>
    <dgm:cxn modelId="{10618F85-033B-4B82-AFF7-020E265C2C01}" type="presParOf" srcId="{464E5A42-F1DB-4379-8D1B-0EBCDFB90DB1}" destId="{C7618F23-AD8C-4D25-ADB4-1AF03EC23F05}" srcOrd="0" destOrd="0" presId="urn:microsoft.com/office/officeart/2005/8/layout/hierarchy1"/>
    <dgm:cxn modelId="{D68104CC-68C0-4C7E-ADF3-8914CB7B156C}" type="presParOf" srcId="{464E5A42-F1DB-4379-8D1B-0EBCDFB90DB1}" destId="{6105C645-8111-49F0-978E-FB48E1B334BF}" srcOrd="1" destOrd="0" presId="urn:microsoft.com/office/officeart/2005/8/layout/hierarchy1"/>
    <dgm:cxn modelId="{CF41412E-8CD5-4DEC-A29F-51201E537B72}" type="presParOf" srcId="{6105C645-8111-49F0-978E-FB48E1B334BF}" destId="{397947C0-3019-49C3-A347-CE7D561F30E3}" srcOrd="0" destOrd="0" presId="urn:microsoft.com/office/officeart/2005/8/layout/hierarchy1"/>
    <dgm:cxn modelId="{3D8EF37E-2EF8-4C61-8425-D2DD29DC5534}" type="presParOf" srcId="{397947C0-3019-49C3-A347-CE7D561F30E3}" destId="{69B55DF8-5093-4A33-9475-F2A87ED9DF0F}" srcOrd="0" destOrd="0" presId="urn:microsoft.com/office/officeart/2005/8/layout/hierarchy1"/>
    <dgm:cxn modelId="{BE6577C6-08A6-4CA1-84B1-972F4DD35A1D}" type="presParOf" srcId="{397947C0-3019-49C3-A347-CE7D561F30E3}" destId="{E711B290-F90C-4EA1-81F7-0CFB2FDB8CD9}" srcOrd="1" destOrd="0" presId="urn:microsoft.com/office/officeart/2005/8/layout/hierarchy1"/>
    <dgm:cxn modelId="{13AAE4A9-444B-4DFA-9654-D52E127106DD}" type="presParOf" srcId="{6105C645-8111-49F0-978E-FB48E1B334BF}" destId="{00C2902C-437A-4D52-BCCD-0713249DB5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5BE7DC-BB21-419D-8A2A-9EBDE1D9DDFD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427D4FDE-AE68-4C21-89DE-915CCB98AD44}">
      <dgm:prSet phldrT="[Text]" custT="1"/>
      <dgm:spPr/>
      <dgm:t>
        <a:bodyPr/>
        <a:lstStyle/>
        <a:p>
          <a:r>
            <a:rPr lang="en-US" sz="1400" b="1" smtClean="0">
              <a:latin typeface="GHEA Grapalat"/>
              <a:ea typeface="Calibri"/>
              <a:cs typeface="Times New Roman"/>
            </a:rPr>
            <a:t>ԹԻՐԱԽԱՎՈՐՎԱԾ ԽՆԴԻՐՆԵՐ</a:t>
          </a:r>
          <a:endParaRPr lang="en-US" sz="1400"/>
        </a:p>
      </dgm:t>
    </dgm:pt>
    <dgm:pt modelId="{6F73797D-3601-4F7C-BD79-57D27EB1B5E6}" type="parTrans" cxnId="{3C3601A5-9B94-4AEA-AE79-7A3385766B8B}">
      <dgm:prSet/>
      <dgm:spPr/>
      <dgm:t>
        <a:bodyPr/>
        <a:lstStyle/>
        <a:p>
          <a:endParaRPr lang="en-US"/>
        </a:p>
      </dgm:t>
    </dgm:pt>
    <dgm:pt modelId="{8D8F58C2-7CFD-4864-AEF6-211D645C3E4F}" type="sibTrans" cxnId="{3C3601A5-9B94-4AEA-AE79-7A3385766B8B}">
      <dgm:prSet/>
      <dgm:spPr/>
      <dgm:t>
        <a:bodyPr/>
        <a:lstStyle/>
        <a:p>
          <a:endParaRPr lang="en-US"/>
        </a:p>
      </dgm:t>
    </dgm:pt>
    <dgm:pt modelId="{A543DB76-4355-4389-BAB7-1811CD3FB339}">
      <dgm:prSet phldrT="[Text]" custT="1"/>
      <dgm:spPr/>
      <dgm:t>
        <a:bodyPr/>
        <a:lstStyle/>
        <a:p>
          <a:r>
            <a:rPr lang="en-US" sz="1600" b="1" smtClean="0">
              <a:latin typeface="GHEA Grapalat"/>
              <a:ea typeface="Calibri"/>
              <a:cs typeface="Times New Roman"/>
            </a:rPr>
            <a:t>2017</a:t>
          </a:r>
          <a:r>
            <a:rPr lang="ru-RU" sz="1600" b="1" smtClean="0">
              <a:latin typeface="GHEA Grapalat"/>
              <a:ea typeface="Calibri"/>
              <a:cs typeface="Times New Roman"/>
            </a:rPr>
            <a:t>Թ</a:t>
          </a:r>
          <a:r>
            <a:rPr lang="en-US" sz="1600" b="1" smtClean="0">
              <a:latin typeface="GHEA Grapalat"/>
              <a:ea typeface="Calibri"/>
              <a:cs typeface="Times New Roman"/>
            </a:rPr>
            <a:t>. ԻՐԱԿԱՆԱՑՎԱԾ  ԱՇԽԱՏԱՆՔՆԵՐ</a:t>
          </a:r>
          <a:endParaRPr lang="en-US" sz="1600"/>
        </a:p>
      </dgm:t>
    </dgm:pt>
    <dgm:pt modelId="{4689B829-92E1-4653-9C6B-55B98DF4FC5A}" type="parTrans" cxnId="{8118C0FB-AB04-4E3E-8099-669AFD1B7580}">
      <dgm:prSet/>
      <dgm:spPr/>
      <dgm:t>
        <a:bodyPr/>
        <a:lstStyle/>
        <a:p>
          <a:endParaRPr lang="en-US"/>
        </a:p>
      </dgm:t>
    </dgm:pt>
    <dgm:pt modelId="{3A900002-EDC3-459B-95B9-9FD2D0197090}" type="sibTrans" cxnId="{8118C0FB-AB04-4E3E-8099-669AFD1B7580}">
      <dgm:prSet/>
      <dgm:spPr/>
      <dgm:t>
        <a:bodyPr/>
        <a:lstStyle/>
        <a:p>
          <a:endParaRPr lang="en-US"/>
        </a:p>
      </dgm:t>
    </dgm:pt>
    <dgm:pt modelId="{8C8ECA3C-2605-4E3D-8CCD-BBC653F0F0FD}">
      <dgm:prSet phldrT="[Text]" custT="1"/>
      <dgm:spPr/>
      <dgm:t>
        <a:bodyPr/>
        <a:lstStyle/>
        <a:p>
          <a:r>
            <a:rPr lang="en-US" sz="1600" b="1" smtClean="0">
              <a:latin typeface="GHEA Grapalat"/>
              <a:ea typeface="Calibri"/>
              <a:cs typeface="Times New Roman"/>
            </a:rPr>
            <a:t>2017</a:t>
          </a:r>
          <a:r>
            <a:rPr lang="ru-RU" sz="1600" b="1" smtClean="0">
              <a:latin typeface="GHEA Grapalat"/>
              <a:ea typeface="Calibri"/>
              <a:cs typeface="Times New Roman"/>
            </a:rPr>
            <a:t>Թ</a:t>
          </a:r>
          <a:r>
            <a:rPr lang="en-US" sz="1600" b="1" smtClean="0">
              <a:latin typeface="GHEA Grapalat"/>
              <a:ea typeface="Calibri"/>
              <a:cs typeface="Times New Roman"/>
            </a:rPr>
            <a:t>. ԱՐՁԱՆԱԳՐՎԱԾ ԱՐԴՅՈՒՆՔՆԵՐ</a:t>
          </a:r>
          <a:endParaRPr lang="en-US" sz="1600"/>
        </a:p>
      </dgm:t>
    </dgm:pt>
    <dgm:pt modelId="{3B33F120-1B35-4298-A25D-C57E15255738}" type="parTrans" cxnId="{94809F20-29F9-4D62-B388-C62A3248805C}">
      <dgm:prSet/>
      <dgm:spPr/>
      <dgm:t>
        <a:bodyPr/>
        <a:lstStyle/>
        <a:p>
          <a:endParaRPr lang="en-US"/>
        </a:p>
      </dgm:t>
    </dgm:pt>
    <dgm:pt modelId="{C113E65D-4ED7-491A-B464-8CBB95761B09}" type="sibTrans" cxnId="{94809F20-29F9-4D62-B388-C62A3248805C}">
      <dgm:prSet/>
      <dgm:spPr/>
      <dgm:t>
        <a:bodyPr/>
        <a:lstStyle/>
        <a:p>
          <a:endParaRPr lang="en-US"/>
        </a:p>
      </dgm:t>
    </dgm:pt>
    <dgm:pt modelId="{7FA8446E-66C5-498B-9641-AA2609B32C7C}" type="pres">
      <dgm:prSet presAssocID="{4C5BE7DC-BB21-419D-8A2A-9EBDE1D9DDFD}" presName="Name0" presStyleCnt="0">
        <dgm:presLayoutVars>
          <dgm:dir/>
          <dgm:animLvl val="lvl"/>
          <dgm:resizeHandles val="exact"/>
        </dgm:presLayoutVars>
      </dgm:prSet>
      <dgm:spPr/>
    </dgm:pt>
    <dgm:pt modelId="{0F2832D4-ED90-42CE-9BD4-7EEFDF1B6B7E}" type="pres">
      <dgm:prSet presAssocID="{427D4FDE-AE68-4C21-89DE-915CCB98AD44}" presName="parTxOnly" presStyleLbl="node1" presStyleIdx="0" presStyleCnt="3" custScaleX="72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DD3CD-AD10-4941-B804-D08B126FA0BC}" type="pres">
      <dgm:prSet presAssocID="{8D8F58C2-7CFD-4864-AEF6-211D645C3E4F}" presName="parTxOnlySpace" presStyleCnt="0"/>
      <dgm:spPr/>
    </dgm:pt>
    <dgm:pt modelId="{41FB6923-0A55-44C0-BFF6-DE4053800BEF}" type="pres">
      <dgm:prSet presAssocID="{A543DB76-4355-4389-BAB7-1811CD3FB339}" presName="parTxOnly" presStyleLbl="node1" presStyleIdx="1" presStyleCnt="3" custScaleX="112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AF69E-2A1D-40A4-AA0F-EE96B04B872B}" type="pres">
      <dgm:prSet presAssocID="{3A900002-EDC3-459B-95B9-9FD2D0197090}" presName="parTxOnlySpace" presStyleCnt="0"/>
      <dgm:spPr/>
    </dgm:pt>
    <dgm:pt modelId="{5BEFB498-B030-4DE7-9541-8811A589C964}" type="pres">
      <dgm:prSet presAssocID="{8C8ECA3C-2605-4E3D-8CCD-BBC653F0F0F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D3CFA-D976-4CD4-842B-30937A443B90}" type="presOf" srcId="{A543DB76-4355-4389-BAB7-1811CD3FB339}" destId="{41FB6923-0A55-44C0-BFF6-DE4053800BEF}" srcOrd="0" destOrd="0" presId="urn:microsoft.com/office/officeart/2005/8/layout/chevron1"/>
    <dgm:cxn modelId="{94809F20-29F9-4D62-B388-C62A3248805C}" srcId="{4C5BE7DC-BB21-419D-8A2A-9EBDE1D9DDFD}" destId="{8C8ECA3C-2605-4E3D-8CCD-BBC653F0F0FD}" srcOrd="2" destOrd="0" parTransId="{3B33F120-1B35-4298-A25D-C57E15255738}" sibTransId="{C113E65D-4ED7-491A-B464-8CBB95761B09}"/>
    <dgm:cxn modelId="{A85E283D-EC60-469D-9E8D-5E7191CC2510}" type="presOf" srcId="{4C5BE7DC-BB21-419D-8A2A-9EBDE1D9DDFD}" destId="{7FA8446E-66C5-498B-9641-AA2609B32C7C}" srcOrd="0" destOrd="0" presId="urn:microsoft.com/office/officeart/2005/8/layout/chevron1"/>
    <dgm:cxn modelId="{8118C0FB-AB04-4E3E-8099-669AFD1B7580}" srcId="{4C5BE7DC-BB21-419D-8A2A-9EBDE1D9DDFD}" destId="{A543DB76-4355-4389-BAB7-1811CD3FB339}" srcOrd="1" destOrd="0" parTransId="{4689B829-92E1-4653-9C6B-55B98DF4FC5A}" sibTransId="{3A900002-EDC3-459B-95B9-9FD2D0197090}"/>
    <dgm:cxn modelId="{3C3601A5-9B94-4AEA-AE79-7A3385766B8B}" srcId="{4C5BE7DC-BB21-419D-8A2A-9EBDE1D9DDFD}" destId="{427D4FDE-AE68-4C21-89DE-915CCB98AD44}" srcOrd="0" destOrd="0" parTransId="{6F73797D-3601-4F7C-BD79-57D27EB1B5E6}" sibTransId="{8D8F58C2-7CFD-4864-AEF6-211D645C3E4F}"/>
    <dgm:cxn modelId="{93494492-9073-4E20-91C2-6E2C454E48DF}" type="presOf" srcId="{8C8ECA3C-2605-4E3D-8CCD-BBC653F0F0FD}" destId="{5BEFB498-B030-4DE7-9541-8811A589C964}" srcOrd="0" destOrd="0" presId="urn:microsoft.com/office/officeart/2005/8/layout/chevron1"/>
    <dgm:cxn modelId="{21EB0972-43BB-49C7-B37D-E1E26CB63D5F}" type="presOf" srcId="{427D4FDE-AE68-4C21-89DE-915CCB98AD44}" destId="{0F2832D4-ED90-42CE-9BD4-7EEFDF1B6B7E}" srcOrd="0" destOrd="0" presId="urn:microsoft.com/office/officeart/2005/8/layout/chevron1"/>
    <dgm:cxn modelId="{2D28D870-A339-4246-9E40-647585D43AA4}" type="presParOf" srcId="{7FA8446E-66C5-498B-9641-AA2609B32C7C}" destId="{0F2832D4-ED90-42CE-9BD4-7EEFDF1B6B7E}" srcOrd="0" destOrd="0" presId="urn:microsoft.com/office/officeart/2005/8/layout/chevron1"/>
    <dgm:cxn modelId="{3EA63445-3F41-42BB-8E9E-0C22BCE8CD1E}" type="presParOf" srcId="{7FA8446E-66C5-498B-9641-AA2609B32C7C}" destId="{7A0DD3CD-AD10-4941-B804-D08B126FA0BC}" srcOrd="1" destOrd="0" presId="urn:microsoft.com/office/officeart/2005/8/layout/chevron1"/>
    <dgm:cxn modelId="{B654AE68-47B4-4B8A-8FA1-C16816CCF5F2}" type="presParOf" srcId="{7FA8446E-66C5-498B-9641-AA2609B32C7C}" destId="{41FB6923-0A55-44C0-BFF6-DE4053800BEF}" srcOrd="2" destOrd="0" presId="urn:microsoft.com/office/officeart/2005/8/layout/chevron1"/>
    <dgm:cxn modelId="{C28EDEFE-CE3A-4C08-812C-8E342C4ABAE0}" type="presParOf" srcId="{7FA8446E-66C5-498B-9641-AA2609B32C7C}" destId="{8EEAF69E-2A1D-40A4-AA0F-EE96B04B872B}" srcOrd="3" destOrd="0" presId="urn:microsoft.com/office/officeart/2005/8/layout/chevron1"/>
    <dgm:cxn modelId="{A23A723F-3A3D-46E6-A85F-40A708B8329B}" type="presParOf" srcId="{7FA8446E-66C5-498B-9641-AA2609B32C7C}" destId="{5BEFB498-B030-4DE7-9541-8811A589C96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209884-F854-4AE4-8EED-901DDC3BAD77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DC744-50DB-4048-9226-06844A3BD739}">
      <dgm:prSet phldrT="[Text]" custT="1"/>
      <dgm:spPr/>
      <dgm:t>
        <a:bodyPr/>
        <a:lstStyle/>
        <a:p>
          <a:r>
            <a:rPr lang="en-US" sz="1200" dirty="0" err="1" smtClean="0">
              <a:latin typeface="GHEA Grapalat"/>
              <a:ea typeface="Calibri"/>
              <a:cs typeface="Times New Roman"/>
            </a:rPr>
            <a:t>Պարտատոմսերի</a:t>
          </a:r>
          <a:r>
            <a:rPr lang="en-US" sz="1200" dirty="0" smtClean="0">
              <a:latin typeface="GHEA Grapalat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/>
              <a:ea typeface="Calibri"/>
              <a:cs typeface="Times New Roman"/>
            </a:rPr>
            <a:t>առաջնային</a:t>
          </a:r>
          <a:r>
            <a:rPr lang="en-US" sz="1200" dirty="0" smtClean="0">
              <a:latin typeface="GHEA Grapalat"/>
              <a:ea typeface="Calibri"/>
              <a:cs typeface="Times New Roman"/>
            </a:rPr>
            <a:t> և </a:t>
          </a:r>
          <a:r>
            <a:rPr lang="en-US" sz="1200" dirty="0" err="1" smtClean="0">
              <a:latin typeface="GHEA Grapalat"/>
              <a:ea typeface="Calibri"/>
              <a:cs typeface="Times New Roman"/>
            </a:rPr>
            <a:t>երկրորդային</a:t>
          </a:r>
          <a:r>
            <a:rPr lang="en-US" sz="1200" dirty="0" smtClean="0">
              <a:latin typeface="GHEA Grapalat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/>
              <a:ea typeface="Calibri"/>
              <a:cs typeface="Times New Roman"/>
            </a:rPr>
            <a:t>շուկայի</a:t>
          </a:r>
          <a:r>
            <a:rPr lang="en-US" sz="1200" dirty="0" smtClean="0">
              <a:latin typeface="GHEA Grapalat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/>
              <a:ea typeface="Calibri"/>
              <a:cs typeface="Times New Roman"/>
            </a:rPr>
            <a:t>զարգացում</a:t>
          </a:r>
          <a:endParaRPr lang="en-US" sz="1200" dirty="0"/>
        </a:p>
      </dgm:t>
    </dgm:pt>
    <dgm:pt modelId="{F9E6D4B7-EF2A-4886-B4D3-7FEB7D9E1E1E}" type="parTrans" cxnId="{1464CFC7-D655-4104-B2F3-2EC791AA0AC0}">
      <dgm:prSet/>
      <dgm:spPr/>
      <dgm:t>
        <a:bodyPr/>
        <a:lstStyle/>
        <a:p>
          <a:endParaRPr lang="en-US" sz="1200"/>
        </a:p>
      </dgm:t>
    </dgm:pt>
    <dgm:pt modelId="{E12BDD5F-8438-4174-A3FE-6FF4ECD7F46A}" type="sibTrans" cxnId="{1464CFC7-D655-4104-B2F3-2EC791AA0AC0}">
      <dgm:prSet custT="1"/>
      <dgm:spPr/>
      <dgm:t>
        <a:bodyPr/>
        <a:lstStyle/>
        <a:p>
          <a:endParaRPr lang="en-US" sz="1200"/>
        </a:p>
      </dgm:t>
    </dgm:pt>
    <dgm:pt modelId="{592BED1B-DF4B-4196-B419-4B7D7211CCB7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Պարտատոմսերի առաջնային տեղաբաշխման աճուրդների հարթակի ՀՀ ԿԲ-ից տեղափոխում ՆԱՍԴԱՔ ՕԷՄԷՔՍ </a:t>
          </a:r>
        </a:p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(T+n) սկզբունքի կիրառում, </a:t>
          </a:r>
        </a:p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մրցակցային առաջարկություններով առաջնային տեղաբաշխումների իրականացում,</a:t>
          </a:r>
        </a:p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ՊԿՊ-երի տեղաբաշխում  վերաբացումների միջոցով</a:t>
          </a:r>
          <a:endParaRPr lang="en-US" sz="1200"/>
        </a:p>
      </dgm:t>
    </dgm:pt>
    <dgm:pt modelId="{8FD66803-C702-4896-B9FF-EFABA977C37E}" type="parTrans" cxnId="{75E80621-B125-4683-B964-EF0DD80AEA87}">
      <dgm:prSet/>
      <dgm:spPr/>
      <dgm:t>
        <a:bodyPr/>
        <a:lstStyle/>
        <a:p>
          <a:endParaRPr lang="en-US" sz="1200"/>
        </a:p>
      </dgm:t>
    </dgm:pt>
    <dgm:pt modelId="{A45CE2F2-D835-4704-B716-610F9CD5B97D}" type="sibTrans" cxnId="{75E80621-B125-4683-B964-EF0DD80AEA87}">
      <dgm:prSet custT="1"/>
      <dgm:spPr/>
      <dgm:t>
        <a:bodyPr/>
        <a:lstStyle/>
        <a:p>
          <a:endParaRPr lang="en-US" sz="1200"/>
        </a:p>
      </dgm:t>
    </dgm:pt>
    <dgm:pt modelId="{24612CEE-CE50-40CB-9E9F-B5CA3650CAFA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hy-AM" sz="1200" dirty="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Պարտատոմսերի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շուկայի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մասնակիցների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գործառնական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ծախսերի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նվազեցում</a:t>
          </a:r>
          <a:endParaRPr lang="en-US" sz="1200" dirty="0" smtClean="0">
            <a:latin typeface="GHEA Grapalat" pitchFamily="50" charset="0"/>
            <a:ea typeface="Calibri"/>
            <a:cs typeface="Times New Roman"/>
          </a:endParaRPr>
        </a:p>
        <a:p>
          <a:pPr algn="l">
            <a:spcAft>
              <a:spcPts val="0"/>
            </a:spcAft>
          </a:pPr>
          <a:r>
            <a:rPr lang="hy-AM" sz="1200" dirty="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մրցակցային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դաշտի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ընդլայնում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և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եկամտաբերության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շարունակական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Times New Roman"/>
            </a:rPr>
            <a:t>նվազ</a:t>
          </a:r>
          <a:r>
            <a:rPr lang="hy-AM" sz="1200" dirty="0" smtClean="0">
              <a:latin typeface="GHEA Grapalat" pitchFamily="50" charset="0"/>
              <a:ea typeface="Calibri"/>
              <a:cs typeface="Times New Roman"/>
            </a:rPr>
            <a:t>ո</a:t>
          </a:r>
          <a:r>
            <a:rPr lang="en-US" sz="1200" dirty="0" smtClean="0">
              <a:latin typeface="GHEA Grapalat" pitchFamily="50" charset="0"/>
              <a:ea typeface="Calibri"/>
              <a:cs typeface="Times New Roman"/>
            </a:rPr>
            <a:t>ւ</a:t>
          </a:r>
          <a:r>
            <a:rPr lang="hy-AM" sz="1200" dirty="0" smtClean="0">
              <a:latin typeface="GHEA Grapalat" pitchFamily="50" charset="0"/>
              <a:ea typeface="Calibri"/>
              <a:cs typeface="Times New Roman"/>
            </a:rPr>
            <a:t>մ</a:t>
          </a:r>
          <a:endParaRPr lang="en-US" sz="1200" dirty="0" smtClean="0">
            <a:latin typeface="GHEA Grapalat" pitchFamily="50" charset="0"/>
            <a:ea typeface="Calibri"/>
            <a:cs typeface="Times New Roman"/>
          </a:endParaRPr>
        </a:p>
        <a:p>
          <a:pPr algn="l">
            <a:spcAft>
              <a:spcPts val="0"/>
            </a:spcAft>
          </a:pPr>
          <a:r>
            <a:rPr lang="hy-AM" sz="1200" dirty="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GHEA Grapalat"/>
            </a:rPr>
            <a:t>տարբեր</a:t>
          </a:r>
          <a:r>
            <a:rPr lang="en-US" sz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GHEA Grapalat"/>
            </a:rPr>
            <a:t>ժամկետայնության</a:t>
          </a:r>
          <a:r>
            <a:rPr lang="en-US" sz="1200" dirty="0" smtClean="0">
              <a:latin typeface="GHEA Grapalat" pitchFamily="50" charset="0"/>
              <a:ea typeface="Calibri"/>
              <a:cs typeface="GHEA Grapalat"/>
            </a:rPr>
            <a:t> ՊԿՊ-</a:t>
          </a:r>
          <a:r>
            <a:rPr lang="en-US" sz="1200" dirty="0" err="1" smtClean="0">
              <a:latin typeface="GHEA Grapalat" pitchFamily="50" charset="0"/>
              <a:ea typeface="Calibri"/>
              <a:cs typeface="GHEA Grapalat"/>
            </a:rPr>
            <a:t>երի</a:t>
          </a:r>
          <a:r>
            <a:rPr lang="en-US" sz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GHEA Grapalat"/>
            </a:rPr>
            <a:t>համախմբում</a:t>
          </a:r>
          <a:r>
            <a:rPr lang="en-US" sz="1200" dirty="0" smtClean="0">
              <a:latin typeface="GHEA Grapalat" pitchFamily="50" charset="0"/>
              <a:ea typeface="Calibri"/>
              <a:cs typeface="GHEA Grapalat"/>
            </a:rPr>
            <a:t> և </a:t>
          </a:r>
          <a:r>
            <a:rPr lang="en-US" sz="1200" dirty="0" err="1" smtClean="0">
              <a:latin typeface="GHEA Grapalat" pitchFamily="50" charset="0"/>
              <a:ea typeface="Calibri"/>
              <a:cs typeface="GHEA Grapalat"/>
            </a:rPr>
            <a:t>իրացվելիության</a:t>
          </a:r>
          <a:r>
            <a:rPr lang="en-US" sz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dirty="0" err="1" smtClean="0">
              <a:latin typeface="GHEA Grapalat" pitchFamily="50" charset="0"/>
              <a:ea typeface="Calibri"/>
              <a:cs typeface="GHEA Grapalat"/>
            </a:rPr>
            <a:t>բարձրացում</a:t>
          </a:r>
          <a:endParaRPr lang="en-US" sz="1200" dirty="0"/>
        </a:p>
      </dgm:t>
    </dgm:pt>
    <dgm:pt modelId="{A5B5FAF4-F4B7-4D65-91B2-B64633C23334}" type="parTrans" cxnId="{6870C4EE-0E72-436C-A50A-005A48D90EED}">
      <dgm:prSet/>
      <dgm:spPr/>
      <dgm:t>
        <a:bodyPr/>
        <a:lstStyle/>
        <a:p>
          <a:endParaRPr lang="en-US" sz="1200"/>
        </a:p>
      </dgm:t>
    </dgm:pt>
    <dgm:pt modelId="{867394D2-0E35-43F7-9FCB-D28781108176}" type="sibTrans" cxnId="{6870C4EE-0E72-436C-A50A-005A48D90EED}">
      <dgm:prSet/>
      <dgm:spPr/>
      <dgm:t>
        <a:bodyPr/>
        <a:lstStyle/>
        <a:p>
          <a:endParaRPr lang="en-US" sz="1200"/>
        </a:p>
      </dgm:t>
    </dgm:pt>
    <dgm:pt modelId="{8B2C6E2D-41C3-4ACE-B02B-A7021DDF3B74}" type="pres">
      <dgm:prSet presAssocID="{92209884-F854-4AE4-8EED-901DDC3BAD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A3B63C-6FA8-4BC5-BA79-6F381FC51911}" type="pres">
      <dgm:prSet presAssocID="{81ADC744-50DB-4048-9226-06844A3BD739}" presName="node" presStyleLbl="node1" presStyleIdx="0" presStyleCnt="3" custScaleX="11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7269C-90D0-4334-B3CB-D4F87686D679}" type="pres">
      <dgm:prSet presAssocID="{E12BDD5F-8438-4174-A3FE-6FF4ECD7F46A}" presName="sibTrans" presStyleLbl="sibTrans2D1" presStyleIdx="0" presStyleCnt="2" custLinFactNeighborX="-12436"/>
      <dgm:spPr/>
      <dgm:t>
        <a:bodyPr/>
        <a:lstStyle/>
        <a:p>
          <a:endParaRPr lang="en-US"/>
        </a:p>
      </dgm:t>
    </dgm:pt>
    <dgm:pt modelId="{6F9A009C-FA49-44A2-9C68-9D2A68BF44BC}" type="pres">
      <dgm:prSet presAssocID="{E12BDD5F-8438-4174-A3FE-6FF4ECD7F46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12F425D-4F54-4F5F-86CB-8CCD6A746FA7}" type="pres">
      <dgm:prSet presAssocID="{592BED1B-DF4B-4196-B419-4B7D7211CCB7}" presName="node" presStyleLbl="node1" presStyleIdx="1" presStyleCnt="3" custScaleX="392403" custLinFactNeighborY="-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13C04-2102-4883-A5D5-FAB36A8EA6BB}" type="pres">
      <dgm:prSet presAssocID="{A45CE2F2-D835-4704-B716-610F9CD5B97D}" presName="sibTrans" presStyleLbl="sibTrans2D1" presStyleIdx="1" presStyleCnt="2" custLinFactNeighborX="-4789" custLinFactNeighborY="-94"/>
      <dgm:spPr/>
      <dgm:t>
        <a:bodyPr/>
        <a:lstStyle/>
        <a:p>
          <a:endParaRPr lang="en-US"/>
        </a:p>
      </dgm:t>
    </dgm:pt>
    <dgm:pt modelId="{5F73ABAB-8831-47A6-B1F9-AC8400D5B794}" type="pres">
      <dgm:prSet presAssocID="{A45CE2F2-D835-4704-B716-610F9CD5B97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5E4915A-9B2E-4B91-91AE-D8B35258CE85}" type="pres">
      <dgm:prSet presAssocID="{24612CEE-CE50-40CB-9E9F-B5CA3650CAFA}" presName="node" presStyleLbl="node1" presStyleIdx="2" presStyleCnt="3" custScaleX="248079" custScaleY="100000" custLinFactNeighborX="4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64CFC7-D655-4104-B2F3-2EC791AA0AC0}" srcId="{92209884-F854-4AE4-8EED-901DDC3BAD77}" destId="{81ADC744-50DB-4048-9226-06844A3BD739}" srcOrd="0" destOrd="0" parTransId="{F9E6D4B7-EF2A-4886-B4D3-7FEB7D9E1E1E}" sibTransId="{E12BDD5F-8438-4174-A3FE-6FF4ECD7F46A}"/>
    <dgm:cxn modelId="{23698614-9D19-41CB-AE3D-35BA54B27C01}" type="presOf" srcId="{A45CE2F2-D835-4704-B716-610F9CD5B97D}" destId="{CC813C04-2102-4883-A5D5-FAB36A8EA6BB}" srcOrd="0" destOrd="0" presId="urn:microsoft.com/office/officeart/2005/8/layout/process1"/>
    <dgm:cxn modelId="{4C4FF2F9-15AB-41BD-B75B-A55876D6FD3D}" type="presOf" srcId="{24612CEE-CE50-40CB-9E9F-B5CA3650CAFA}" destId="{95E4915A-9B2E-4B91-91AE-D8B35258CE85}" srcOrd="0" destOrd="0" presId="urn:microsoft.com/office/officeart/2005/8/layout/process1"/>
    <dgm:cxn modelId="{C7F17278-9D2A-44BD-8A55-EB8C09E32D49}" type="presOf" srcId="{E12BDD5F-8438-4174-A3FE-6FF4ECD7F46A}" destId="{6137269C-90D0-4334-B3CB-D4F87686D679}" srcOrd="0" destOrd="0" presId="urn:microsoft.com/office/officeart/2005/8/layout/process1"/>
    <dgm:cxn modelId="{3E098A39-DBFA-4188-895A-0E7A9DC9693A}" type="presOf" srcId="{E12BDD5F-8438-4174-A3FE-6FF4ECD7F46A}" destId="{6F9A009C-FA49-44A2-9C68-9D2A68BF44BC}" srcOrd="1" destOrd="0" presId="urn:microsoft.com/office/officeart/2005/8/layout/process1"/>
    <dgm:cxn modelId="{6870C4EE-0E72-436C-A50A-005A48D90EED}" srcId="{92209884-F854-4AE4-8EED-901DDC3BAD77}" destId="{24612CEE-CE50-40CB-9E9F-B5CA3650CAFA}" srcOrd="2" destOrd="0" parTransId="{A5B5FAF4-F4B7-4D65-91B2-B64633C23334}" sibTransId="{867394D2-0E35-43F7-9FCB-D28781108176}"/>
    <dgm:cxn modelId="{5D52B2DE-E9DE-4839-AD3E-C4853BA47ED7}" type="presOf" srcId="{81ADC744-50DB-4048-9226-06844A3BD739}" destId="{DFA3B63C-6FA8-4BC5-BA79-6F381FC51911}" srcOrd="0" destOrd="0" presId="urn:microsoft.com/office/officeart/2005/8/layout/process1"/>
    <dgm:cxn modelId="{75E80621-B125-4683-B964-EF0DD80AEA87}" srcId="{92209884-F854-4AE4-8EED-901DDC3BAD77}" destId="{592BED1B-DF4B-4196-B419-4B7D7211CCB7}" srcOrd="1" destOrd="0" parTransId="{8FD66803-C702-4896-B9FF-EFABA977C37E}" sibTransId="{A45CE2F2-D835-4704-B716-610F9CD5B97D}"/>
    <dgm:cxn modelId="{065C95EA-B192-4793-A13F-760DAD6FC069}" type="presOf" srcId="{A45CE2F2-D835-4704-B716-610F9CD5B97D}" destId="{5F73ABAB-8831-47A6-B1F9-AC8400D5B794}" srcOrd="1" destOrd="0" presId="urn:microsoft.com/office/officeart/2005/8/layout/process1"/>
    <dgm:cxn modelId="{8965B83C-6227-4AFC-B2C0-09141602485D}" type="presOf" srcId="{92209884-F854-4AE4-8EED-901DDC3BAD77}" destId="{8B2C6E2D-41C3-4ACE-B02B-A7021DDF3B74}" srcOrd="0" destOrd="0" presId="urn:microsoft.com/office/officeart/2005/8/layout/process1"/>
    <dgm:cxn modelId="{9DA21E04-469C-47C7-978F-91BB27527E30}" type="presOf" srcId="{592BED1B-DF4B-4196-B419-4B7D7211CCB7}" destId="{812F425D-4F54-4F5F-86CB-8CCD6A746FA7}" srcOrd="0" destOrd="0" presId="urn:microsoft.com/office/officeart/2005/8/layout/process1"/>
    <dgm:cxn modelId="{07DD145F-1153-4B4E-9A2F-6E169044CC7B}" type="presParOf" srcId="{8B2C6E2D-41C3-4ACE-B02B-A7021DDF3B74}" destId="{DFA3B63C-6FA8-4BC5-BA79-6F381FC51911}" srcOrd="0" destOrd="0" presId="urn:microsoft.com/office/officeart/2005/8/layout/process1"/>
    <dgm:cxn modelId="{CBA1A193-66CD-48B8-A86D-94F57402F240}" type="presParOf" srcId="{8B2C6E2D-41C3-4ACE-B02B-A7021DDF3B74}" destId="{6137269C-90D0-4334-B3CB-D4F87686D679}" srcOrd="1" destOrd="0" presId="urn:microsoft.com/office/officeart/2005/8/layout/process1"/>
    <dgm:cxn modelId="{57E391B3-2CA9-4514-8B4A-58A83D8498A2}" type="presParOf" srcId="{6137269C-90D0-4334-B3CB-D4F87686D679}" destId="{6F9A009C-FA49-44A2-9C68-9D2A68BF44BC}" srcOrd="0" destOrd="0" presId="urn:microsoft.com/office/officeart/2005/8/layout/process1"/>
    <dgm:cxn modelId="{C3573C1A-75E2-4C3C-8AC5-3C1F97AB05B6}" type="presParOf" srcId="{8B2C6E2D-41C3-4ACE-B02B-A7021DDF3B74}" destId="{812F425D-4F54-4F5F-86CB-8CCD6A746FA7}" srcOrd="2" destOrd="0" presId="urn:microsoft.com/office/officeart/2005/8/layout/process1"/>
    <dgm:cxn modelId="{D8C8086E-F681-456A-AB06-44C700CBDC76}" type="presParOf" srcId="{8B2C6E2D-41C3-4ACE-B02B-A7021DDF3B74}" destId="{CC813C04-2102-4883-A5D5-FAB36A8EA6BB}" srcOrd="3" destOrd="0" presId="urn:microsoft.com/office/officeart/2005/8/layout/process1"/>
    <dgm:cxn modelId="{F7EC5739-9AF4-415C-8593-12BF511A4D39}" type="presParOf" srcId="{CC813C04-2102-4883-A5D5-FAB36A8EA6BB}" destId="{5F73ABAB-8831-47A6-B1F9-AC8400D5B794}" srcOrd="0" destOrd="0" presId="urn:microsoft.com/office/officeart/2005/8/layout/process1"/>
    <dgm:cxn modelId="{45B66C39-23A8-4578-874B-589D1B21E705}" type="presParOf" srcId="{8B2C6E2D-41C3-4ACE-B02B-A7021DDF3B74}" destId="{95E4915A-9B2E-4B91-91AE-D8B35258CE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209884-F854-4AE4-8EED-901DDC3BAD77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81ADC744-50DB-4048-9226-06844A3BD739}">
      <dgm:prSet phldrT="[Text]" custT="1"/>
      <dgm:spPr/>
      <dgm:t>
        <a:bodyPr/>
        <a:lstStyle/>
        <a:p>
          <a:r>
            <a:rPr lang="en-US" sz="1200" b="1" dirty="0" err="1" smtClean="0">
              <a:effectLst/>
              <a:latin typeface="GHEA Grapalat"/>
              <a:ea typeface="Calibri"/>
              <a:cs typeface="Times New Roman"/>
            </a:rPr>
            <a:t>Պարտքի</a:t>
          </a:r>
          <a:r>
            <a:rPr lang="en-US" sz="1200" b="1" dirty="0" smtClean="0">
              <a:effectLst/>
              <a:latin typeface="GHEA Grapalat"/>
              <a:ea typeface="Calibri"/>
              <a:cs typeface="Times New Roman"/>
            </a:rPr>
            <a:t> </a:t>
          </a:r>
          <a:r>
            <a:rPr lang="en-US" sz="1200" b="1" dirty="0" err="1" smtClean="0">
              <a:effectLst/>
              <a:latin typeface="GHEA Grapalat"/>
              <a:ea typeface="Calibri"/>
              <a:cs typeface="Times New Roman"/>
            </a:rPr>
            <a:t>մինչև</a:t>
          </a:r>
          <a:r>
            <a:rPr lang="en-US" sz="1200" b="1" dirty="0" smtClean="0">
              <a:effectLst/>
              <a:latin typeface="GHEA Grapalat"/>
              <a:ea typeface="Calibri"/>
              <a:cs typeface="Times New Roman"/>
            </a:rPr>
            <a:t> </a:t>
          </a:r>
          <a:r>
            <a:rPr lang="en-US" sz="1200" b="1" dirty="0" err="1" smtClean="0">
              <a:effectLst/>
              <a:latin typeface="GHEA Grapalat"/>
              <a:ea typeface="Calibri"/>
              <a:cs typeface="Times New Roman"/>
            </a:rPr>
            <a:t>մարում</a:t>
          </a:r>
          <a:r>
            <a:rPr lang="en-US" sz="1200" b="1" dirty="0" smtClean="0">
              <a:effectLst/>
              <a:latin typeface="GHEA Grapalat"/>
              <a:ea typeface="Calibri"/>
              <a:cs typeface="Times New Roman"/>
            </a:rPr>
            <a:t> </a:t>
          </a:r>
          <a:r>
            <a:rPr lang="en-US" sz="1200" b="1" dirty="0" err="1" smtClean="0">
              <a:effectLst/>
              <a:latin typeface="GHEA Grapalat"/>
              <a:ea typeface="Calibri"/>
              <a:cs typeface="Times New Roman"/>
            </a:rPr>
            <a:t>ժամկետի</a:t>
          </a:r>
          <a:r>
            <a:rPr lang="en-US" sz="1200" b="1" dirty="0" smtClean="0">
              <a:effectLst/>
              <a:latin typeface="GHEA Grapalat"/>
              <a:ea typeface="Calibri"/>
              <a:cs typeface="Times New Roman"/>
            </a:rPr>
            <a:t> </a:t>
          </a:r>
          <a:r>
            <a:rPr lang="en-US" sz="1200" b="1" dirty="0" err="1" smtClean="0">
              <a:effectLst/>
              <a:latin typeface="GHEA Grapalat"/>
              <a:ea typeface="Calibri"/>
              <a:cs typeface="Times New Roman"/>
            </a:rPr>
            <a:t>երկարացում</a:t>
          </a:r>
          <a:endParaRPr lang="en-US" sz="1200" dirty="0"/>
        </a:p>
      </dgm:t>
    </dgm:pt>
    <dgm:pt modelId="{F9E6D4B7-EF2A-4886-B4D3-7FEB7D9E1E1E}" type="parTrans" cxnId="{1464CFC7-D655-4104-B2F3-2EC791AA0AC0}">
      <dgm:prSet/>
      <dgm:spPr/>
      <dgm:t>
        <a:bodyPr/>
        <a:lstStyle/>
        <a:p>
          <a:endParaRPr lang="en-US" sz="1200"/>
        </a:p>
      </dgm:t>
    </dgm:pt>
    <dgm:pt modelId="{E12BDD5F-8438-4174-A3FE-6FF4ECD7F46A}" type="sibTrans" cxnId="{1464CFC7-D655-4104-B2F3-2EC791AA0AC0}">
      <dgm:prSet custT="1"/>
      <dgm:spPr/>
      <dgm:t>
        <a:bodyPr/>
        <a:lstStyle/>
        <a:p>
          <a:endParaRPr lang="en-US" sz="1200"/>
        </a:p>
      </dgm:t>
    </dgm:pt>
    <dgm:pt modelId="{592BED1B-DF4B-4196-B419-4B7D7211CCB7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200" smtClean="0">
              <a:effectLst/>
              <a:latin typeface="GHEA Grapalat"/>
              <a:ea typeface="Calibri"/>
              <a:cs typeface="Times New Roman"/>
            </a:rPr>
            <a:t>Առաջին անգամ թողարկվել է 30 տարի մարման ժամկետով պարտատոմսեր</a:t>
          </a:r>
          <a:endParaRPr lang="en-US" sz="1200"/>
        </a:p>
      </dgm:t>
    </dgm:pt>
    <dgm:pt modelId="{8FD66803-C702-4896-B9FF-EFABA977C37E}" type="parTrans" cxnId="{75E80621-B125-4683-B964-EF0DD80AEA87}">
      <dgm:prSet/>
      <dgm:spPr/>
      <dgm:t>
        <a:bodyPr/>
        <a:lstStyle/>
        <a:p>
          <a:endParaRPr lang="en-US" sz="1200"/>
        </a:p>
      </dgm:t>
    </dgm:pt>
    <dgm:pt modelId="{A45CE2F2-D835-4704-B716-610F9CD5B97D}" type="sibTrans" cxnId="{75E80621-B125-4683-B964-EF0DD80AEA87}">
      <dgm:prSet custT="1"/>
      <dgm:spPr/>
      <dgm:t>
        <a:bodyPr/>
        <a:lstStyle/>
        <a:p>
          <a:endParaRPr lang="en-US" sz="1200"/>
        </a:p>
      </dgm:t>
    </dgm:pt>
    <dgm:pt modelId="{24612CEE-CE50-40CB-9E9F-B5CA3650CAF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smtClean="0">
              <a:effectLst/>
              <a:latin typeface="GHEA Grapalat"/>
              <a:ea typeface="Calibri"/>
              <a:cs typeface="Times New Roman"/>
            </a:rPr>
            <a:t>Պարտատոմսերի մարման ժամկետի երկարացում միչև 2047 թվականը:</a:t>
          </a:r>
          <a:endParaRPr lang="en-US" sz="1200" smtClean="0">
            <a:latin typeface="GHEA Grapalat" pitchFamily="50" charset="0"/>
            <a:ea typeface="Calibri"/>
            <a:cs typeface="Times New Roman"/>
          </a:endParaRPr>
        </a:p>
      </dgm:t>
    </dgm:pt>
    <dgm:pt modelId="{867394D2-0E35-43F7-9FCB-D28781108176}" type="sibTrans" cxnId="{6870C4EE-0E72-436C-A50A-005A48D90EED}">
      <dgm:prSet/>
      <dgm:spPr/>
      <dgm:t>
        <a:bodyPr/>
        <a:lstStyle/>
        <a:p>
          <a:endParaRPr lang="en-US" sz="1200"/>
        </a:p>
      </dgm:t>
    </dgm:pt>
    <dgm:pt modelId="{A5B5FAF4-F4B7-4D65-91B2-B64633C23334}" type="parTrans" cxnId="{6870C4EE-0E72-436C-A50A-005A48D90EED}">
      <dgm:prSet/>
      <dgm:spPr/>
      <dgm:t>
        <a:bodyPr/>
        <a:lstStyle/>
        <a:p>
          <a:endParaRPr lang="en-US" sz="1200"/>
        </a:p>
      </dgm:t>
    </dgm:pt>
    <dgm:pt modelId="{8B2C6E2D-41C3-4ACE-B02B-A7021DDF3B74}" type="pres">
      <dgm:prSet presAssocID="{92209884-F854-4AE4-8EED-901DDC3BAD77}" presName="Name0" presStyleCnt="0">
        <dgm:presLayoutVars>
          <dgm:dir/>
          <dgm:resizeHandles val="exact"/>
        </dgm:presLayoutVars>
      </dgm:prSet>
      <dgm:spPr/>
    </dgm:pt>
    <dgm:pt modelId="{DFA3B63C-6FA8-4BC5-BA79-6F381FC51911}" type="pres">
      <dgm:prSet presAssocID="{81ADC744-50DB-4048-9226-06844A3BD739}" presName="node" presStyleLbl="node1" presStyleIdx="0" presStyleCnt="3" custScaleX="9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7269C-90D0-4334-B3CB-D4F87686D679}" type="pres">
      <dgm:prSet presAssocID="{E12BDD5F-8438-4174-A3FE-6FF4ECD7F46A}" presName="sibTrans" presStyleLbl="sibTrans2D1" presStyleIdx="0" presStyleCnt="2" custLinFactNeighborX="-14769"/>
      <dgm:spPr/>
      <dgm:t>
        <a:bodyPr/>
        <a:lstStyle/>
        <a:p>
          <a:endParaRPr lang="en-US"/>
        </a:p>
      </dgm:t>
    </dgm:pt>
    <dgm:pt modelId="{6F9A009C-FA49-44A2-9C68-9D2A68BF44BC}" type="pres">
      <dgm:prSet presAssocID="{E12BDD5F-8438-4174-A3FE-6FF4ECD7F46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12F425D-4F54-4F5F-86CB-8CCD6A746FA7}" type="pres">
      <dgm:prSet presAssocID="{592BED1B-DF4B-4196-B419-4B7D7211CCB7}" presName="node" presStyleLbl="node1" presStyleIdx="1" presStyleCnt="3" custScaleX="144003" custLinFactNeighborY="-1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13C04-2102-4883-A5D5-FAB36A8EA6BB}" type="pres">
      <dgm:prSet presAssocID="{A45CE2F2-D835-4704-B716-610F9CD5B97D}" presName="sibTrans" presStyleLbl="sibTrans2D1" presStyleIdx="1" presStyleCnt="2" custLinFactNeighborX="-4789"/>
      <dgm:spPr/>
      <dgm:t>
        <a:bodyPr/>
        <a:lstStyle/>
        <a:p>
          <a:endParaRPr lang="en-US"/>
        </a:p>
      </dgm:t>
    </dgm:pt>
    <dgm:pt modelId="{5F73ABAB-8831-47A6-B1F9-AC8400D5B794}" type="pres">
      <dgm:prSet presAssocID="{A45CE2F2-D835-4704-B716-610F9CD5B97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5E4915A-9B2E-4B91-91AE-D8B35258CE85}" type="pres">
      <dgm:prSet presAssocID="{24612CEE-CE50-40CB-9E9F-B5CA3650CAFA}" presName="node" presStyleLbl="node1" presStyleIdx="2" presStyleCnt="3" custScaleX="139189" custLinFactNeighborX="-14092" custLinFactNeighborY="-1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50E849-674A-472C-B2EF-8ADB17121A6B}" type="presOf" srcId="{24612CEE-CE50-40CB-9E9F-B5CA3650CAFA}" destId="{95E4915A-9B2E-4B91-91AE-D8B35258CE85}" srcOrd="0" destOrd="0" presId="urn:microsoft.com/office/officeart/2005/8/layout/process1"/>
    <dgm:cxn modelId="{8D6E19E6-BE97-486B-B6D2-86732D53F256}" type="presOf" srcId="{592BED1B-DF4B-4196-B419-4B7D7211CCB7}" destId="{812F425D-4F54-4F5F-86CB-8CCD6A746FA7}" srcOrd="0" destOrd="0" presId="urn:microsoft.com/office/officeart/2005/8/layout/process1"/>
    <dgm:cxn modelId="{9728C0C4-E093-4D19-AB7C-7D98555610F5}" type="presOf" srcId="{A45CE2F2-D835-4704-B716-610F9CD5B97D}" destId="{CC813C04-2102-4883-A5D5-FAB36A8EA6BB}" srcOrd="0" destOrd="0" presId="urn:microsoft.com/office/officeart/2005/8/layout/process1"/>
    <dgm:cxn modelId="{04D7EE30-BB60-45BF-8EFF-A598D41F1F7E}" type="presOf" srcId="{92209884-F854-4AE4-8EED-901DDC3BAD77}" destId="{8B2C6E2D-41C3-4ACE-B02B-A7021DDF3B74}" srcOrd="0" destOrd="0" presId="urn:microsoft.com/office/officeart/2005/8/layout/process1"/>
    <dgm:cxn modelId="{75E80621-B125-4683-B964-EF0DD80AEA87}" srcId="{92209884-F854-4AE4-8EED-901DDC3BAD77}" destId="{592BED1B-DF4B-4196-B419-4B7D7211CCB7}" srcOrd="1" destOrd="0" parTransId="{8FD66803-C702-4896-B9FF-EFABA977C37E}" sibTransId="{A45CE2F2-D835-4704-B716-610F9CD5B97D}"/>
    <dgm:cxn modelId="{3364ED1D-0050-45F7-B3F1-34988FD91616}" type="presOf" srcId="{81ADC744-50DB-4048-9226-06844A3BD739}" destId="{DFA3B63C-6FA8-4BC5-BA79-6F381FC51911}" srcOrd="0" destOrd="0" presId="urn:microsoft.com/office/officeart/2005/8/layout/process1"/>
    <dgm:cxn modelId="{6870C4EE-0E72-436C-A50A-005A48D90EED}" srcId="{92209884-F854-4AE4-8EED-901DDC3BAD77}" destId="{24612CEE-CE50-40CB-9E9F-B5CA3650CAFA}" srcOrd="2" destOrd="0" parTransId="{A5B5FAF4-F4B7-4D65-91B2-B64633C23334}" sibTransId="{867394D2-0E35-43F7-9FCB-D28781108176}"/>
    <dgm:cxn modelId="{4DA42233-EA6C-4F59-8F97-20ED23A2593A}" type="presOf" srcId="{E12BDD5F-8438-4174-A3FE-6FF4ECD7F46A}" destId="{6137269C-90D0-4334-B3CB-D4F87686D679}" srcOrd="0" destOrd="0" presId="urn:microsoft.com/office/officeart/2005/8/layout/process1"/>
    <dgm:cxn modelId="{FFAF5AFE-5C2B-4163-BA9E-86BD5637F1B3}" type="presOf" srcId="{A45CE2F2-D835-4704-B716-610F9CD5B97D}" destId="{5F73ABAB-8831-47A6-B1F9-AC8400D5B794}" srcOrd="1" destOrd="0" presId="urn:microsoft.com/office/officeart/2005/8/layout/process1"/>
    <dgm:cxn modelId="{1464CFC7-D655-4104-B2F3-2EC791AA0AC0}" srcId="{92209884-F854-4AE4-8EED-901DDC3BAD77}" destId="{81ADC744-50DB-4048-9226-06844A3BD739}" srcOrd="0" destOrd="0" parTransId="{F9E6D4B7-EF2A-4886-B4D3-7FEB7D9E1E1E}" sibTransId="{E12BDD5F-8438-4174-A3FE-6FF4ECD7F46A}"/>
    <dgm:cxn modelId="{01914345-4377-4691-A725-E3CA24AB48B4}" type="presOf" srcId="{E12BDD5F-8438-4174-A3FE-6FF4ECD7F46A}" destId="{6F9A009C-FA49-44A2-9C68-9D2A68BF44BC}" srcOrd="1" destOrd="0" presId="urn:microsoft.com/office/officeart/2005/8/layout/process1"/>
    <dgm:cxn modelId="{8D72CBAF-D694-42B8-9A32-3CFFA8EE6FB5}" type="presParOf" srcId="{8B2C6E2D-41C3-4ACE-B02B-A7021DDF3B74}" destId="{DFA3B63C-6FA8-4BC5-BA79-6F381FC51911}" srcOrd="0" destOrd="0" presId="urn:microsoft.com/office/officeart/2005/8/layout/process1"/>
    <dgm:cxn modelId="{4B475C3F-4463-4C52-898D-4D2D19D495D9}" type="presParOf" srcId="{8B2C6E2D-41C3-4ACE-B02B-A7021DDF3B74}" destId="{6137269C-90D0-4334-B3CB-D4F87686D679}" srcOrd="1" destOrd="0" presId="urn:microsoft.com/office/officeart/2005/8/layout/process1"/>
    <dgm:cxn modelId="{BDDCB13C-0E78-428A-996E-857F1FA66588}" type="presParOf" srcId="{6137269C-90D0-4334-B3CB-D4F87686D679}" destId="{6F9A009C-FA49-44A2-9C68-9D2A68BF44BC}" srcOrd="0" destOrd="0" presId="urn:microsoft.com/office/officeart/2005/8/layout/process1"/>
    <dgm:cxn modelId="{11A55B6B-996E-4ADE-BF54-3D79050E33AC}" type="presParOf" srcId="{8B2C6E2D-41C3-4ACE-B02B-A7021DDF3B74}" destId="{812F425D-4F54-4F5F-86CB-8CCD6A746FA7}" srcOrd="2" destOrd="0" presId="urn:microsoft.com/office/officeart/2005/8/layout/process1"/>
    <dgm:cxn modelId="{2025268E-1C45-461F-8373-7067CBC95920}" type="presParOf" srcId="{8B2C6E2D-41C3-4ACE-B02B-A7021DDF3B74}" destId="{CC813C04-2102-4883-A5D5-FAB36A8EA6BB}" srcOrd="3" destOrd="0" presId="urn:microsoft.com/office/officeart/2005/8/layout/process1"/>
    <dgm:cxn modelId="{C01A9503-C3B7-4B66-B586-963AF536D35A}" type="presParOf" srcId="{CC813C04-2102-4883-A5D5-FAB36A8EA6BB}" destId="{5F73ABAB-8831-47A6-B1F9-AC8400D5B794}" srcOrd="0" destOrd="0" presId="urn:microsoft.com/office/officeart/2005/8/layout/process1"/>
    <dgm:cxn modelId="{185CAE5C-D973-484F-83F9-119833D8DC43}" type="presParOf" srcId="{8B2C6E2D-41C3-4ACE-B02B-A7021DDF3B74}" destId="{95E4915A-9B2E-4B91-91AE-D8B35258CE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09884-F854-4AE4-8EED-901DDC3BAD77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81ADC744-50DB-4048-9226-06844A3BD739}">
      <dgm:prSet phldrT="[Text]" custT="1"/>
      <dgm:spPr/>
      <dgm:t>
        <a:bodyPr/>
        <a:lstStyle/>
        <a:p>
          <a:r>
            <a:rPr lang="en-US" sz="1200" b="1" smtClean="0">
              <a:effectLst/>
              <a:latin typeface="GHEA Grapalat"/>
              <a:ea typeface="Calibri"/>
              <a:cs typeface="Times New Roman"/>
            </a:rPr>
            <a:t>Պարտատոմսերի առաջնային շուկայի մասնակիցների վարքագծի գնահատման և ընտրության համակարգի ներդրում</a:t>
          </a:r>
          <a:endParaRPr lang="en-US" sz="1200"/>
        </a:p>
      </dgm:t>
    </dgm:pt>
    <dgm:pt modelId="{F9E6D4B7-EF2A-4886-B4D3-7FEB7D9E1E1E}" type="parTrans" cxnId="{1464CFC7-D655-4104-B2F3-2EC791AA0AC0}">
      <dgm:prSet/>
      <dgm:spPr/>
      <dgm:t>
        <a:bodyPr/>
        <a:lstStyle/>
        <a:p>
          <a:endParaRPr lang="en-US" sz="1200"/>
        </a:p>
      </dgm:t>
    </dgm:pt>
    <dgm:pt modelId="{E12BDD5F-8438-4174-A3FE-6FF4ECD7F46A}" type="sibTrans" cxnId="{1464CFC7-D655-4104-B2F3-2EC791AA0AC0}">
      <dgm:prSet custT="1"/>
      <dgm:spPr/>
      <dgm:t>
        <a:bodyPr/>
        <a:lstStyle/>
        <a:p>
          <a:endParaRPr lang="en-US" sz="1200"/>
        </a:p>
      </dgm:t>
    </dgm:pt>
    <dgm:pt modelId="{592BED1B-DF4B-4196-B419-4B7D7211CCB7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smtClean="0">
              <a:effectLst/>
              <a:latin typeface="GHEA Grapalat"/>
              <a:ea typeface="Calibri"/>
              <a:cs typeface="GHEA Grapalat"/>
            </a:rPr>
            <a:t>Պարտատոմսերի առաջնային շուկայի մասնակիցների վարքագծի գնահատման և ընտրության կարգի մշակում և հաստատում, </a:t>
          </a:r>
        </a:p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smtClean="0">
              <a:effectLst/>
              <a:latin typeface="GHEA Grapalat"/>
              <a:ea typeface="Calibri"/>
              <a:cs typeface="GHEA Grapalat"/>
            </a:rPr>
            <a:t>առաջնային շուկայի մասնակիցների գործունեության եռամսյակային  և տարեկան գնահատականների</a:t>
          </a:r>
          <a:r>
            <a:rPr lang="en-US" sz="1200" baseline="0" smtClean="0">
              <a:effectLst/>
              <a:latin typeface="GHEA Grapalat"/>
              <a:ea typeface="Calibri"/>
              <a:cs typeface="GHEA Grapalat"/>
            </a:rPr>
            <a:t> հրապարակում</a:t>
          </a:r>
          <a:endParaRPr lang="en-US" sz="1200"/>
        </a:p>
      </dgm:t>
    </dgm:pt>
    <dgm:pt modelId="{8FD66803-C702-4896-B9FF-EFABA977C37E}" type="parTrans" cxnId="{75E80621-B125-4683-B964-EF0DD80AEA87}">
      <dgm:prSet/>
      <dgm:spPr/>
      <dgm:t>
        <a:bodyPr/>
        <a:lstStyle/>
        <a:p>
          <a:endParaRPr lang="en-US" sz="1200"/>
        </a:p>
      </dgm:t>
    </dgm:pt>
    <dgm:pt modelId="{A45CE2F2-D835-4704-B716-610F9CD5B97D}" type="sibTrans" cxnId="{75E80621-B125-4683-B964-EF0DD80AEA87}">
      <dgm:prSet custT="1"/>
      <dgm:spPr/>
      <dgm:t>
        <a:bodyPr/>
        <a:lstStyle/>
        <a:p>
          <a:endParaRPr lang="en-US" sz="1200"/>
        </a:p>
      </dgm:t>
    </dgm:pt>
    <dgm:pt modelId="{24612CEE-CE50-40CB-9E9F-B5CA3650CAFA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smtClean="0">
              <a:effectLst/>
              <a:latin typeface="GHEA Grapalat"/>
              <a:ea typeface="Calibri"/>
              <a:cs typeface="GHEA Grapalat"/>
            </a:rPr>
            <a:t>Առաջնային շուկայի մասնակիցների պատասխանատվության բարձրացում  </a:t>
          </a:r>
          <a:endParaRPr lang="en-US" sz="1200" smtClean="0">
            <a:effectLst/>
            <a:latin typeface="Calibri"/>
            <a:ea typeface="Calibri"/>
            <a:cs typeface="Times New Roman"/>
          </a:endParaRPr>
        </a:p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smtClean="0">
              <a:effectLst/>
              <a:latin typeface="GHEA Grapalat"/>
              <a:ea typeface="Calibri"/>
              <a:cs typeface="GHEA Grapalat"/>
            </a:rPr>
            <a:t>հավասար մրցակցային միջավայրի ապահովում</a:t>
          </a:r>
          <a:endParaRPr lang="en-US" sz="1200" smtClean="0">
            <a:effectLst/>
            <a:latin typeface="Calibri"/>
            <a:ea typeface="Calibri"/>
            <a:cs typeface="Times New Roman"/>
          </a:endParaRPr>
        </a:p>
        <a:p>
          <a:pPr algn="l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smtClean="0">
              <a:effectLst/>
              <a:latin typeface="GHEA Grapalat"/>
              <a:ea typeface="Calibri"/>
              <a:cs typeface="GHEA Grapalat"/>
            </a:rPr>
            <a:t>վարքագծի գնահատման և ընտրության հրապարակայնության ապահովում,</a:t>
          </a:r>
        </a:p>
        <a:p>
          <a:pPr algn="l" rtl="0">
            <a:spcAft>
              <a:spcPts val="0"/>
            </a:spcAft>
          </a:pPr>
          <a:r>
            <a:rPr lang="hy-AM" sz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smtClean="0">
              <a:latin typeface="GHEA Grapalat" pitchFamily="50" charset="0"/>
              <a:ea typeface="Calibri"/>
              <a:cs typeface="GHEA Grapalat"/>
            </a:rPr>
            <a:t> պ</a:t>
          </a:r>
          <a:r>
            <a:rPr lang="en-US" sz="1200" smtClean="0">
              <a:effectLst/>
              <a:latin typeface="GHEA Grapalat"/>
              <a:ea typeface="Calibri"/>
              <a:cs typeface="Times New Roman"/>
            </a:rPr>
            <a:t>արտատոմսերի երկրորդային շուկայի ակտիվացում</a:t>
          </a:r>
          <a:endParaRPr lang="en-US" sz="1200" smtClean="0">
            <a:latin typeface="GHEA Grapalat" pitchFamily="50" charset="0"/>
            <a:ea typeface="Calibri"/>
            <a:cs typeface="Times New Roman"/>
          </a:endParaRPr>
        </a:p>
      </dgm:t>
    </dgm:pt>
    <dgm:pt modelId="{A5B5FAF4-F4B7-4D65-91B2-B64633C23334}" type="parTrans" cxnId="{6870C4EE-0E72-436C-A50A-005A48D90EED}">
      <dgm:prSet/>
      <dgm:spPr/>
      <dgm:t>
        <a:bodyPr/>
        <a:lstStyle/>
        <a:p>
          <a:endParaRPr lang="en-US" sz="1200"/>
        </a:p>
      </dgm:t>
    </dgm:pt>
    <dgm:pt modelId="{867394D2-0E35-43F7-9FCB-D28781108176}" type="sibTrans" cxnId="{6870C4EE-0E72-436C-A50A-005A48D90EED}">
      <dgm:prSet/>
      <dgm:spPr/>
      <dgm:t>
        <a:bodyPr/>
        <a:lstStyle/>
        <a:p>
          <a:endParaRPr lang="en-US" sz="1200"/>
        </a:p>
      </dgm:t>
    </dgm:pt>
    <dgm:pt modelId="{8B2C6E2D-41C3-4ACE-B02B-A7021DDF3B74}" type="pres">
      <dgm:prSet presAssocID="{92209884-F854-4AE4-8EED-901DDC3BAD77}" presName="Name0" presStyleCnt="0">
        <dgm:presLayoutVars>
          <dgm:dir/>
          <dgm:resizeHandles val="exact"/>
        </dgm:presLayoutVars>
      </dgm:prSet>
      <dgm:spPr/>
    </dgm:pt>
    <dgm:pt modelId="{DFA3B63C-6FA8-4BC5-BA79-6F381FC51911}" type="pres">
      <dgm:prSet presAssocID="{81ADC744-50DB-4048-9226-06844A3BD7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7269C-90D0-4334-B3CB-D4F87686D679}" type="pres">
      <dgm:prSet presAssocID="{E12BDD5F-8438-4174-A3FE-6FF4ECD7F46A}" presName="sibTrans" presStyleLbl="sibTrans2D1" presStyleIdx="0" presStyleCnt="2" custLinFactNeighborX="-14769"/>
      <dgm:spPr/>
      <dgm:t>
        <a:bodyPr/>
        <a:lstStyle/>
        <a:p>
          <a:endParaRPr lang="en-US"/>
        </a:p>
      </dgm:t>
    </dgm:pt>
    <dgm:pt modelId="{6F9A009C-FA49-44A2-9C68-9D2A68BF44BC}" type="pres">
      <dgm:prSet presAssocID="{E12BDD5F-8438-4174-A3FE-6FF4ECD7F46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12F425D-4F54-4F5F-86CB-8CCD6A746FA7}" type="pres">
      <dgm:prSet presAssocID="{592BED1B-DF4B-4196-B419-4B7D7211CCB7}" presName="node" presStyleLbl="node1" presStyleIdx="1" presStyleCnt="3" custScaleX="168914" custScaleY="97734" custLinFactNeighborX="-16823" custLinFactNeighborY="1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13C04-2102-4883-A5D5-FAB36A8EA6BB}" type="pres">
      <dgm:prSet presAssocID="{A45CE2F2-D835-4704-B716-610F9CD5B97D}" presName="sibTrans" presStyleLbl="sibTrans2D1" presStyleIdx="1" presStyleCnt="2" custLinFactNeighborX="-4789"/>
      <dgm:spPr/>
      <dgm:t>
        <a:bodyPr/>
        <a:lstStyle/>
        <a:p>
          <a:endParaRPr lang="en-US"/>
        </a:p>
      </dgm:t>
    </dgm:pt>
    <dgm:pt modelId="{5F73ABAB-8831-47A6-B1F9-AC8400D5B794}" type="pres">
      <dgm:prSet presAssocID="{A45CE2F2-D835-4704-B716-610F9CD5B97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5E4915A-9B2E-4B91-91AE-D8B35258CE85}" type="pres">
      <dgm:prSet presAssocID="{24612CEE-CE50-40CB-9E9F-B5CA3650CAFA}" presName="node" presStyleLbl="node1" presStyleIdx="2" presStyleCnt="3" custScaleX="173006" custLinFactNeighborX="4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34274-3EA0-42B3-850A-F12EEF5123D8}" type="presOf" srcId="{92209884-F854-4AE4-8EED-901DDC3BAD77}" destId="{8B2C6E2D-41C3-4ACE-B02B-A7021DDF3B74}" srcOrd="0" destOrd="0" presId="urn:microsoft.com/office/officeart/2005/8/layout/process1"/>
    <dgm:cxn modelId="{B5354253-5628-4B95-A9A6-4C4FE71F7B0E}" type="presOf" srcId="{A45CE2F2-D835-4704-B716-610F9CD5B97D}" destId="{CC813C04-2102-4883-A5D5-FAB36A8EA6BB}" srcOrd="0" destOrd="0" presId="urn:microsoft.com/office/officeart/2005/8/layout/process1"/>
    <dgm:cxn modelId="{75E80621-B125-4683-B964-EF0DD80AEA87}" srcId="{92209884-F854-4AE4-8EED-901DDC3BAD77}" destId="{592BED1B-DF4B-4196-B419-4B7D7211CCB7}" srcOrd="1" destOrd="0" parTransId="{8FD66803-C702-4896-B9FF-EFABA977C37E}" sibTransId="{A45CE2F2-D835-4704-B716-610F9CD5B97D}"/>
    <dgm:cxn modelId="{C914DD35-2B31-4FA8-8063-8987E6E83DC6}" type="presOf" srcId="{E12BDD5F-8438-4174-A3FE-6FF4ECD7F46A}" destId="{6F9A009C-FA49-44A2-9C68-9D2A68BF44BC}" srcOrd="1" destOrd="0" presId="urn:microsoft.com/office/officeart/2005/8/layout/process1"/>
    <dgm:cxn modelId="{6870C4EE-0E72-436C-A50A-005A48D90EED}" srcId="{92209884-F854-4AE4-8EED-901DDC3BAD77}" destId="{24612CEE-CE50-40CB-9E9F-B5CA3650CAFA}" srcOrd="2" destOrd="0" parTransId="{A5B5FAF4-F4B7-4D65-91B2-B64633C23334}" sibTransId="{867394D2-0E35-43F7-9FCB-D28781108176}"/>
    <dgm:cxn modelId="{D903BD67-2FCB-437A-9A7A-0BA156E2704B}" type="presOf" srcId="{81ADC744-50DB-4048-9226-06844A3BD739}" destId="{DFA3B63C-6FA8-4BC5-BA79-6F381FC51911}" srcOrd="0" destOrd="0" presId="urn:microsoft.com/office/officeart/2005/8/layout/process1"/>
    <dgm:cxn modelId="{56D54221-1D8C-42AE-A188-A8689DEB20F7}" type="presOf" srcId="{24612CEE-CE50-40CB-9E9F-B5CA3650CAFA}" destId="{95E4915A-9B2E-4B91-91AE-D8B35258CE85}" srcOrd="0" destOrd="0" presId="urn:microsoft.com/office/officeart/2005/8/layout/process1"/>
    <dgm:cxn modelId="{1464CFC7-D655-4104-B2F3-2EC791AA0AC0}" srcId="{92209884-F854-4AE4-8EED-901DDC3BAD77}" destId="{81ADC744-50DB-4048-9226-06844A3BD739}" srcOrd="0" destOrd="0" parTransId="{F9E6D4B7-EF2A-4886-B4D3-7FEB7D9E1E1E}" sibTransId="{E12BDD5F-8438-4174-A3FE-6FF4ECD7F46A}"/>
    <dgm:cxn modelId="{43992213-45A9-4072-AA13-3CEA68DEF453}" type="presOf" srcId="{A45CE2F2-D835-4704-B716-610F9CD5B97D}" destId="{5F73ABAB-8831-47A6-B1F9-AC8400D5B794}" srcOrd="1" destOrd="0" presId="urn:microsoft.com/office/officeart/2005/8/layout/process1"/>
    <dgm:cxn modelId="{09808DDE-2C25-4142-AD80-F04756004AE2}" type="presOf" srcId="{E12BDD5F-8438-4174-A3FE-6FF4ECD7F46A}" destId="{6137269C-90D0-4334-B3CB-D4F87686D679}" srcOrd="0" destOrd="0" presId="urn:microsoft.com/office/officeart/2005/8/layout/process1"/>
    <dgm:cxn modelId="{B87955A6-09E3-4550-97C8-B5FAE87376E4}" type="presOf" srcId="{592BED1B-DF4B-4196-B419-4B7D7211CCB7}" destId="{812F425D-4F54-4F5F-86CB-8CCD6A746FA7}" srcOrd="0" destOrd="0" presId="urn:microsoft.com/office/officeart/2005/8/layout/process1"/>
    <dgm:cxn modelId="{F6EE8CEA-C76E-4E19-BF55-9AB8FF0D36B0}" type="presParOf" srcId="{8B2C6E2D-41C3-4ACE-B02B-A7021DDF3B74}" destId="{DFA3B63C-6FA8-4BC5-BA79-6F381FC51911}" srcOrd="0" destOrd="0" presId="urn:microsoft.com/office/officeart/2005/8/layout/process1"/>
    <dgm:cxn modelId="{BB2C8429-FFE0-4344-8FCB-20FB88E315D6}" type="presParOf" srcId="{8B2C6E2D-41C3-4ACE-B02B-A7021DDF3B74}" destId="{6137269C-90D0-4334-B3CB-D4F87686D679}" srcOrd="1" destOrd="0" presId="urn:microsoft.com/office/officeart/2005/8/layout/process1"/>
    <dgm:cxn modelId="{F32877F4-A681-49CE-84E1-B16BE1FF3A58}" type="presParOf" srcId="{6137269C-90D0-4334-B3CB-D4F87686D679}" destId="{6F9A009C-FA49-44A2-9C68-9D2A68BF44BC}" srcOrd="0" destOrd="0" presId="urn:microsoft.com/office/officeart/2005/8/layout/process1"/>
    <dgm:cxn modelId="{BCCD376B-E51A-4BB3-8597-4BF553F9FEF4}" type="presParOf" srcId="{8B2C6E2D-41C3-4ACE-B02B-A7021DDF3B74}" destId="{812F425D-4F54-4F5F-86CB-8CCD6A746FA7}" srcOrd="2" destOrd="0" presId="urn:microsoft.com/office/officeart/2005/8/layout/process1"/>
    <dgm:cxn modelId="{C6C09E82-2812-431F-9E0A-A6ADE5CB0F51}" type="presParOf" srcId="{8B2C6E2D-41C3-4ACE-B02B-A7021DDF3B74}" destId="{CC813C04-2102-4883-A5D5-FAB36A8EA6BB}" srcOrd="3" destOrd="0" presId="urn:microsoft.com/office/officeart/2005/8/layout/process1"/>
    <dgm:cxn modelId="{E24306DF-266F-43BD-ABD3-4935337694BD}" type="presParOf" srcId="{CC813C04-2102-4883-A5D5-FAB36A8EA6BB}" destId="{5F73ABAB-8831-47A6-B1F9-AC8400D5B794}" srcOrd="0" destOrd="0" presId="urn:microsoft.com/office/officeart/2005/8/layout/process1"/>
    <dgm:cxn modelId="{86422A1C-88E0-4095-8CC1-4914C1185D98}" type="presParOf" srcId="{8B2C6E2D-41C3-4ACE-B02B-A7021DDF3B74}" destId="{95E4915A-9B2E-4B91-91AE-D8B35258CE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09884-F854-4AE4-8EED-901DDC3BAD77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81ADC744-50DB-4048-9226-06844A3BD739}">
      <dgm:prSet phldrT="[Text]" custT="1"/>
      <dgm:spPr/>
      <dgm:t>
        <a:bodyPr/>
        <a:lstStyle/>
        <a:p>
          <a:r>
            <a:rPr lang="en-US" sz="1600" b="1" smtClean="0">
              <a:effectLst/>
              <a:latin typeface="GHEA Grapalat"/>
              <a:ea typeface="Calibri"/>
              <a:cs typeface="GHEA Grapalat"/>
            </a:rPr>
            <a:t>Պարտքային քաղաքականության հրապարակայնություն և թափանցիկություն</a:t>
          </a:r>
          <a:endParaRPr lang="en-US" sz="1600"/>
        </a:p>
      </dgm:t>
    </dgm:pt>
    <dgm:pt modelId="{F9E6D4B7-EF2A-4886-B4D3-7FEB7D9E1E1E}" type="parTrans" cxnId="{1464CFC7-D655-4104-B2F3-2EC791AA0AC0}">
      <dgm:prSet/>
      <dgm:spPr/>
      <dgm:t>
        <a:bodyPr/>
        <a:lstStyle/>
        <a:p>
          <a:endParaRPr lang="en-US" sz="1600"/>
        </a:p>
      </dgm:t>
    </dgm:pt>
    <dgm:pt modelId="{E12BDD5F-8438-4174-A3FE-6FF4ECD7F46A}" type="sibTrans" cxnId="{1464CFC7-D655-4104-B2F3-2EC791AA0AC0}">
      <dgm:prSet custT="1"/>
      <dgm:spPr/>
      <dgm:t>
        <a:bodyPr/>
        <a:lstStyle/>
        <a:p>
          <a:endParaRPr lang="en-US" sz="1600"/>
        </a:p>
      </dgm:t>
    </dgm:pt>
    <dgm:pt modelId="{592BED1B-DF4B-4196-B419-4B7D7211CCB7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600" smtClean="0">
              <a:effectLst/>
              <a:latin typeface="GHEA Grapalat"/>
              <a:ea typeface="Calibri"/>
              <a:cs typeface="GHEA Grapalat"/>
            </a:rPr>
            <a:t>2018թ. փոխառությունների ծրագրի ներկայացում պարտատոմսերի շուկայի մասնակիցներին, միջազգային կազմակերպություններին (ՀԲ, ԱՄՀ, ԱԶԲ, ԵՄ), լրատվամիջոցներին</a:t>
          </a:r>
          <a:endParaRPr lang="en-US" sz="1600"/>
        </a:p>
      </dgm:t>
    </dgm:pt>
    <dgm:pt modelId="{8FD66803-C702-4896-B9FF-EFABA977C37E}" type="parTrans" cxnId="{75E80621-B125-4683-B964-EF0DD80AEA87}">
      <dgm:prSet/>
      <dgm:spPr/>
      <dgm:t>
        <a:bodyPr/>
        <a:lstStyle/>
        <a:p>
          <a:endParaRPr lang="en-US" sz="1600"/>
        </a:p>
      </dgm:t>
    </dgm:pt>
    <dgm:pt modelId="{A45CE2F2-D835-4704-B716-610F9CD5B97D}" type="sibTrans" cxnId="{75E80621-B125-4683-B964-EF0DD80AEA87}">
      <dgm:prSet custT="1"/>
      <dgm:spPr/>
      <dgm:t>
        <a:bodyPr/>
        <a:lstStyle/>
        <a:p>
          <a:endParaRPr lang="en-US" sz="1600"/>
        </a:p>
      </dgm:t>
    </dgm:pt>
    <dgm:pt modelId="{24612CEE-CE50-40CB-9E9F-B5CA3650CAFA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600" smtClean="0">
              <a:effectLst/>
              <a:latin typeface="GHEA Grapalat"/>
              <a:ea typeface="Calibri"/>
              <a:cs typeface="GHEA Grapalat"/>
            </a:rPr>
            <a:t>Թողարկողի վարքագծի կանխատեսելիության բարձրացում</a:t>
          </a:r>
          <a:endParaRPr lang="en-US" sz="1600" smtClean="0">
            <a:latin typeface="GHEA Grapalat" pitchFamily="50" charset="0"/>
            <a:ea typeface="Calibri"/>
            <a:cs typeface="Times New Roman"/>
          </a:endParaRPr>
        </a:p>
      </dgm:t>
    </dgm:pt>
    <dgm:pt modelId="{A5B5FAF4-F4B7-4D65-91B2-B64633C23334}" type="parTrans" cxnId="{6870C4EE-0E72-436C-A50A-005A48D90EED}">
      <dgm:prSet/>
      <dgm:spPr/>
      <dgm:t>
        <a:bodyPr/>
        <a:lstStyle/>
        <a:p>
          <a:endParaRPr lang="en-US" sz="1600"/>
        </a:p>
      </dgm:t>
    </dgm:pt>
    <dgm:pt modelId="{867394D2-0E35-43F7-9FCB-D28781108176}" type="sibTrans" cxnId="{6870C4EE-0E72-436C-A50A-005A48D90EED}">
      <dgm:prSet/>
      <dgm:spPr/>
      <dgm:t>
        <a:bodyPr/>
        <a:lstStyle/>
        <a:p>
          <a:endParaRPr lang="en-US" sz="1600"/>
        </a:p>
      </dgm:t>
    </dgm:pt>
    <dgm:pt modelId="{8B2C6E2D-41C3-4ACE-B02B-A7021DDF3B74}" type="pres">
      <dgm:prSet presAssocID="{92209884-F854-4AE4-8EED-901DDC3BAD77}" presName="Name0" presStyleCnt="0">
        <dgm:presLayoutVars>
          <dgm:dir/>
          <dgm:resizeHandles val="exact"/>
        </dgm:presLayoutVars>
      </dgm:prSet>
      <dgm:spPr/>
    </dgm:pt>
    <dgm:pt modelId="{DFA3B63C-6FA8-4BC5-BA79-6F381FC51911}" type="pres">
      <dgm:prSet presAssocID="{81ADC744-50DB-4048-9226-06844A3BD739}" presName="node" presStyleLbl="node1" presStyleIdx="0" presStyleCnt="3" custScaleX="130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7269C-90D0-4334-B3CB-D4F87686D679}" type="pres">
      <dgm:prSet presAssocID="{E12BDD5F-8438-4174-A3FE-6FF4ECD7F46A}" presName="sibTrans" presStyleLbl="sibTrans2D1" presStyleIdx="0" presStyleCnt="2" custLinFactNeighborX="-14769"/>
      <dgm:spPr/>
      <dgm:t>
        <a:bodyPr/>
        <a:lstStyle/>
        <a:p>
          <a:endParaRPr lang="en-US"/>
        </a:p>
      </dgm:t>
    </dgm:pt>
    <dgm:pt modelId="{6F9A009C-FA49-44A2-9C68-9D2A68BF44BC}" type="pres">
      <dgm:prSet presAssocID="{E12BDD5F-8438-4174-A3FE-6FF4ECD7F46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12F425D-4F54-4F5F-86CB-8CCD6A746FA7}" type="pres">
      <dgm:prSet presAssocID="{592BED1B-DF4B-4196-B419-4B7D7211CCB7}" presName="node" presStyleLbl="node1" presStyleIdx="1" presStyleCnt="3" custScaleX="181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13C04-2102-4883-A5D5-FAB36A8EA6BB}" type="pres">
      <dgm:prSet presAssocID="{A45CE2F2-D835-4704-B716-610F9CD5B97D}" presName="sibTrans" presStyleLbl="sibTrans2D1" presStyleIdx="1" presStyleCnt="2" custLinFactNeighborX="-19883" custLinFactNeighborY="-8325"/>
      <dgm:spPr/>
      <dgm:t>
        <a:bodyPr/>
        <a:lstStyle/>
        <a:p>
          <a:endParaRPr lang="en-US"/>
        </a:p>
      </dgm:t>
    </dgm:pt>
    <dgm:pt modelId="{5F73ABAB-8831-47A6-B1F9-AC8400D5B794}" type="pres">
      <dgm:prSet presAssocID="{A45CE2F2-D835-4704-B716-610F9CD5B97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5E4915A-9B2E-4B91-91AE-D8B35258CE85}" type="pres">
      <dgm:prSet presAssocID="{24612CEE-CE50-40CB-9E9F-B5CA3650CAFA}" presName="node" presStyleLbl="node1" presStyleIdx="2" presStyleCnt="3" custScaleX="157872" custLinFactNeighborX="4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8C575-94FF-406D-806A-5008E4AF3C8F}" type="presOf" srcId="{E12BDD5F-8438-4174-A3FE-6FF4ECD7F46A}" destId="{6F9A009C-FA49-44A2-9C68-9D2A68BF44BC}" srcOrd="1" destOrd="0" presId="urn:microsoft.com/office/officeart/2005/8/layout/process1"/>
    <dgm:cxn modelId="{5A4D9C28-6739-4F10-9E7B-DB0B40D2C6EB}" type="presOf" srcId="{592BED1B-DF4B-4196-B419-4B7D7211CCB7}" destId="{812F425D-4F54-4F5F-86CB-8CCD6A746FA7}" srcOrd="0" destOrd="0" presId="urn:microsoft.com/office/officeart/2005/8/layout/process1"/>
    <dgm:cxn modelId="{2B160C49-206A-420D-87A4-4E2A77A326E1}" type="presOf" srcId="{81ADC744-50DB-4048-9226-06844A3BD739}" destId="{DFA3B63C-6FA8-4BC5-BA79-6F381FC51911}" srcOrd="0" destOrd="0" presId="urn:microsoft.com/office/officeart/2005/8/layout/process1"/>
    <dgm:cxn modelId="{413C5AA7-85D1-4F15-9ED4-F66AF196D3D9}" type="presOf" srcId="{24612CEE-CE50-40CB-9E9F-B5CA3650CAFA}" destId="{95E4915A-9B2E-4B91-91AE-D8B35258CE85}" srcOrd="0" destOrd="0" presId="urn:microsoft.com/office/officeart/2005/8/layout/process1"/>
    <dgm:cxn modelId="{7CFECB04-3BD2-4F2B-B5F5-0ECEC50CF30B}" type="presOf" srcId="{E12BDD5F-8438-4174-A3FE-6FF4ECD7F46A}" destId="{6137269C-90D0-4334-B3CB-D4F87686D679}" srcOrd="0" destOrd="0" presId="urn:microsoft.com/office/officeart/2005/8/layout/process1"/>
    <dgm:cxn modelId="{3F40300C-3ECC-4F7D-BA63-7118807742CE}" type="presOf" srcId="{92209884-F854-4AE4-8EED-901DDC3BAD77}" destId="{8B2C6E2D-41C3-4ACE-B02B-A7021DDF3B74}" srcOrd="0" destOrd="0" presId="urn:microsoft.com/office/officeart/2005/8/layout/process1"/>
    <dgm:cxn modelId="{75E80621-B125-4683-B964-EF0DD80AEA87}" srcId="{92209884-F854-4AE4-8EED-901DDC3BAD77}" destId="{592BED1B-DF4B-4196-B419-4B7D7211CCB7}" srcOrd="1" destOrd="0" parTransId="{8FD66803-C702-4896-B9FF-EFABA977C37E}" sibTransId="{A45CE2F2-D835-4704-B716-610F9CD5B97D}"/>
    <dgm:cxn modelId="{742A1255-34C4-4575-A987-67AFD494AC57}" type="presOf" srcId="{A45CE2F2-D835-4704-B716-610F9CD5B97D}" destId="{5F73ABAB-8831-47A6-B1F9-AC8400D5B794}" srcOrd="1" destOrd="0" presId="urn:microsoft.com/office/officeart/2005/8/layout/process1"/>
    <dgm:cxn modelId="{6870C4EE-0E72-436C-A50A-005A48D90EED}" srcId="{92209884-F854-4AE4-8EED-901DDC3BAD77}" destId="{24612CEE-CE50-40CB-9E9F-B5CA3650CAFA}" srcOrd="2" destOrd="0" parTransId="{A5B5FAF4-F4B7-4D65-91B2-B64633C23334}" sibTransId="{867394D2-0E35-43F7-9FCB-D28781108176}"/>
    <dgm:cxn modelId="{1464CFC7-D655-4104-B2F3-2EC791AA0AC0}" srcId="{92209884-F854-4AE4-8EED-901DDC3BAD77}" destId="{81ADC744-50DB-4048-9226-06844A3BD739}" srcOrd="0" destOrd="0" parTransId="{F9E6D4B7-EF2A-4886-B4D3-7FEB7D9E1E1E}" sibTransId="{E12BDD5F-8438-4174-A3FE-6FF4ECD7F46A}"/>
    <dgm:cxn modelId="{355EA2F1-9922-4801-B1FE-CEBAFA3D4334}" type="presOf" srcId="{A45CE2F2-D835-4704-B716-610F9CD5B97D}" destId="{CC813C04-2102-4883-A5D5-FAB36A8EA6BB}" srcOrd="0" destOrd="0" presId="urn:microsoft.com/office/officeart/2005/8/layout/process1"/>
    <dgm:cxn modelId="{81692C66-1C51-4041-B7BD-66E99165A5F8}" type="presParOf" srcId="{8B2C6E2D-41C3-4ACE-B02B-A7021DDF3B74}" destId="{DFA3B63C-6FA8-4BC5-BA79-6F381FC51911}" srcOrd="0" destOrd="0" presId="urn:microsoft.com/office/officeart/2005/8/layout/process1"/>
    <dgm:cxn modelId="{73B45C83-C72B-4F5A-A47C-7F3976FE295C}" type="presParOf" srcId="{8B2C6E2D-41C3-4ACE-B02B-A7021DDF3B74}" destId="{6137269C-90D0-4334-B3CB-D4F87686D679}" srcOrd="1" destOrd="0" presId="urn:microsoft.com/office/officeart/2005/8/layout/process1"/>
    <dgm:cxn modelId="{CC851479-D116-4A6E-86C3-B3C3ECB792D2}" type="presParOf" srcId="{6137269C-90D0-4334-B3CB-D4F87686D679}" destId="{6F9A009C-FA49-44A2-9C68-9D2A68BF44BC}" srcOrd="0" destOrd="0" presId="urn:microsoft.com/office/officeart/2005/8/layout/process1"/>
    <dgm:cxn modelId="{FD0FDA0D-54B1-471D-B3BB-8A85DBE1A161}" type="presParOf" srcId="{8B2C6E2D-41C3-4ACE-B02B-A7021DDF3B74}" destId="{812F425D-4F54-4F5F-86CB-8CCD6A746FA7}" srcOrd="2" destOrd="0" presId="urn:microsoft.com/office/officeart/2005/8/layout/process1"/>
    <dgm:cxn modelId="{BF8F700A-0856-4F66-9A9E-DE522484DB5E}" type="presParOf" srcId="{8B2C6E2D-41C3-4ACE-B02B-A7021DDF3B74}" destId="{CC813C04-2102-4883-A5D5-FAB36A8EA6BB}" srcOrd="3" destOrd="0" presId="urn:microsoft.com/office/officeart/2005/8/layout/process1"/>
    <dgm:cxn modelId="{B61FA4C5-21D1-4F13-A048-F62DB76FA934}" type="presParOf" srcId="{CC813C04-2102-4883-A5D5-FAB36A8EA6BB}" destId="{5F73ABAB-8831-47A6-B1F9-AC8400D5B794}" srcOrd="0" destOrd="0" presId="urn:microsoft.com/office/officeart/2005/8/layout/process1"/>
    <dgm:cxn modelId="{62381C6E-F82C-43C4-B56C-170F5206F85E}" type="presParOf" srcId="{8B2C6E2D-41C3-4ACE-B02B-A7021DDF3B74}" destId="{95E4915A-9B2E-4B91-91AE-D8B35258CE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209884-F854-4AE4-8EED-901DDC3BAD77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81ADC744-50DB-4048-9226-06844A3BD739}">
      <dgm:prSet phldrT="[Text]" custT="1"/>
      <dgm:spPr/>
      <dgm:t>
        <a:bodyPr/>
        <a:lstStyle/>
        <a:p>
          <a:r>
            <a:rPr lang="en-US" sz="1600" b="1" smtClean="0">
              <a:effectLst/>
              <a:latin typeface="GHEA Grapalat"/>
              <a:ea typeface="Calibri"/>
              <a:cs typeface="GHEA Grapalat"/>
            </a:rPr>
            <a:t>Պարտատոմսերի</a:t>
          </a:r>
          <a:r>
            <a:rPr lang="en-US" sz="1600" b="1" smtClean="0">
              <a:effectLst/>
              <a:latin typeface="GHEA Grapalat"/>
              <a:ea typeface="Calibri"/>
              <a:cs typeface="Times New Roman"/>
            </a:rPr>
            <a:t> մանրածախ շուկայի զարգացում</a:t>
          </a:r>
          <a:endParaRPr lang="en-US" sz="1600"/>
        </a:p>
      </dgm:t>
    </dgm:pt>
    <dgm:pt modelId="{F9E6D4B7-EF2A-4886-B4D3-7FEB7D9E1E1E}" type="parTrans" cxnId="{1464CFC7-D655-4104-B2F3-2EC791AA0AC0}">
      <dgm:prSet/>
      <dgm:spPr/>
      <dgm:t>
        <a:bodyPr/>
        <a:lstStyle/>
        <a:p>
          <a:endParaRPr lang="en-US" sz="1050"/>
        </a:p>
      </dgm:t>
    </dgm:pt>
    <dgm:pt modelId="{E12BDD5F-8438-4174-A3FE-6FF4ECD7F46A}" type="sibTrans" cxnId="{1464CFC7-D655-4104-B2F3-2EC791AA0AC0}">
      <dgm:prSet custT="1"/>
      <dgm:spPr/>
      <dgm:t>
        <a:bodyPr/>
        <a:lstStyle/>
        <a:p>
          <a:endParaRPr lang="en-US" sz="1050"/>
        </a:p>
      </dgm:t>
    </dgm:pt>
    <dgm:pt modelId="{592BED1B-DF4B-4196-B419-4B7D7211CCB7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600" smtClean="0">
              <a:effectLst/>
              <a:latin typeface="GHEA Grapalat"/>
              <a:ea typeface="Calibri"/>
              <a:cs typeface="GHEA Grapalat"/>
            </a:rPr>
            <a:t>Պարտատոմսերի մանրածախ վաճառքի առցանց համակարգի ներդրում (gp.minfin.am)</a:t>
          </a:r>
          <a:endParaRPr lang="en-US" sz="1600"/>
        </a:p>
      </dgm:t>
    </dgm:pt>
    <dgm:pt modelId="{8FD66803-C702-4896-B9FF-EFABA977C37E}" type="parTrans" cxnId="{75E80621-B125-4683-B964-EF0DD80AEA87}">
      <dgm:prSet/>
      <dgm:spPr/>
      <dgm:t>
        <a:bodyPr/>
        <a:lstStyle/>
        <a:p>
          <a:endParaRPr lang="en-US" sz="1050"/>
        </a:p>
      </dgm:t>
    </dgm:pt>
    <dgm:pt modelId="{A45CE2F2-D835-4704-B716-610F9CD5B97D}" type="sibTrans" cxnId="{75E80621-B125-4683-B964-EF0DD80AEA87}">
      <dgm:prSet custT="1"/>
      <dgm:spPr/>
      <dgm:t>
        <a:bodyPr/>
        <a:lstStyle/>
        <a:p>
          <a:endParaRPr lang="en-US" sz="1050"/>
        </a:p>
      </dgm:t>
    </dgm:pt>
    <dgm:pt modelId="{24612CEE-CE50-40CB-9E9F-B5CA3650CAFA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600" smtClean="0">
              <a:effectLst/>
              <a:latin typeface="GHEA Grapalat"/>
              <a:ea typeface="Calibri"/>
              <a:cs typeface="GHEA Grapalat"/>
            </a:rPr>
            <a:t>Գանձապետական պահառուի միջոցով վաճառվող պարտատոմսերի գործիքակազմի ընդլայնում</a:t>
          </a:r>
          <a:endParaRPr lang="en-US" sz="1600" smtClean="0">
            <a:latin typeface="GHEA Grapalat" pitchFamily="50" charset="0"/>
            <a:ea typeface="Calibri"/>
            <a:cs typeface="Times New Roman"/>
          </a:endParaRPr>
        </a:p>
      </dgm:t>
    </dgm:pt>
    <dgm:pt modelId="{A5B5FAF4-F4B7-4D65-91B2-B64633C23334}" type="parTrans" cxnId="{6870C4EE-0E72-436C-A50A-005A48D90EED}">
      <dgm:prSet/>
      <dgm:spPr/>
      <dgm:t>
        <a:bodyPr/>
        <a:lstStyle/>
        <a:p>
          <a:endParaRPr lang="en-US" sz="1050"/>
        </a:p>
      </dgm:t>
    </dgm:pt>
    <dgm:pt modelId="{867394D2-0E35-43F7-9FCB-D28781108176}" type="sibTrans" cxnId="{6870C4EE-0E72-436C-A50A-005A48D90EED}">
      <dgm:prSet/>
      <dgm:spPr/>
      <dgm:t>
        <a:bodyPr/>
        <a:lstStyle/>
        <a:p>
          <a:endParaRPr lang="en-US" sz="1050"/>
        </a:p>
      </dgm:t>
    </dgm:pt>
    <dgm:pt modelId="{8B2C6E2D-41C3-4ACE-B02B-A7021DDF3B74}" type="pres">
      <dgm:prSet presAssocID="{92209884-F854-4AE4-8EED-901DDC3BAD77}" presName="Name0" presStyleCnt="0">
        <dgm:presLayoutVars>
          <dgm:dir/>
          <dgm:resizeHandles val="exact"/>
        </dgm:presLayoutVars>
      </dgm:prSet>
      <dgm:spPr/>
    </dgm:pt>
    <dgm:pt modelId="{DFA3B63C-6FA8-4BC5-BA79-6F381FC51911}" type="pres">
      <dgm:prSet presAssocID="{81ADC744-50DB-4048-9226-06844A3BD739}" presName="node" presStyleLbl="node1" presStyleIdx="0" presStyleCnt="3" custScaleX="110423" custLinFactNeighborX="22306" custLinFactNeighborY="-5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7269C-90D0-4334-B3CB-D4F87686D679}" type="pres">
      <dgm:prSet presAssocID="{E12BDD5F-8438-4174-A3FE-6FF4ECD7F46A}" presName="sibTrans" presStyleLbl="sibTrans2D1" presStyleIdx="0" presStyleCnt="2" custLinFactNeighborX="19517" custLinFactNeighborY="4165"/>
      <dgm:spPr/>
      <dgm:t>
        <a:bodyPr/>
        <a:lstStyle/>
        <a:p>
          <a:endParaRPr lang="en-US"/>
        </a:p>
      </dgm:t>
    </dgm:pt>
    <dgm:pt modelId="{6F9A009C-FA49-44A2-9C68-9D2A68BF44BC}" type="pres">
      <dgm:prSet presAssocID="{E12BDD5F-8438-4174-A3FE-6FF4ECD7F46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12F425D-4F54-4F5F-86CB-8CCD6A746FA7}" type="pres">
      <dgm:prSet presAssocID="{592BED1B-DF4B-4196-B419-4B7D7211CCB7}" presName="node" presStyleLbl="node1" presStyleIdx="1" presStyleCnt="3" custScaleX="169302" custLinFactNeighborX="39446" custLinFactNeighborY="-4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13C04-2102-4883-A5D5-FAB36A8EA6BB}" type="pres">
      <dgm:prSet presAssocID="{A45CE2F2-D835-4704-B716-610F9CD5B97D}" presName="sibTrans" presStyleLbl="sibTrans2D1" presStyleIdx="1" presStyleCnt="2" custLinFactNeighborX="21922" custLinFactNeighborY="-10654"/>
      <dgm:spPr/>
      <dgm:t>
        <a:bodyPr/>
        <a:lstStyle/>
        <a:p>
          <a:endParaRPr lang="en-US"/>
        </a:p>
      </dgm:t>
    </dgm:pt>
    <dgm:pt modelId="{5F73ABAB-8831-47A6-B1F9-AC8400D5B794}" type="pres">
      <dgm:prSet presAssocID="{A45CE2F2-D835-4704-B716-610F9CD5B97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5E4915A-9B2E-4B91-91AE-D8B35258CE85}" type="pres">
      <dgm:prSet presAssocID="{24612CEE-CE50-40CB-9E9F-B5CA3650CAFA}" presName="node" presStyleLbl="node1" presStyleIdx="2" presStyleCnt="3" custScaleX="139189" custLinFactNeighborX="13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7E2CA-7371-401A-8DBF-A1D14F641365}" type="presOf" srcId="{E12BDD5F-8438-4174-A3FE-6FF4ECD7F46A}" destId="{6137269C-90D0-4334-B3CB-D4F87686D679}" srcOrd="0" destOrd="0" presId="urn:microsoft.com/office/officeart/2005/8/layout/process1"/>
    <dgm:cxn modelId="{6B2D4E66-AD4B-4853-8305-1E331C209D04}" type="presOf" srcId="{81ADC744-50DB-4048-9226-06844A3BD739}" destId="{DFA3B63C-6FA8-4BC5-BA79-6F381FC51911}" srcOrd="0" destOrd="0" presId="urn:microsoft.com/office/officeart/2005/8/layout/process1"/>
    <dgm:cxn modelId="{75E80621-B125-4683-B964-EF0DD80AEA87}" srcId="{92209884-F854-4AE4-8EED-901DDC3BAD77}" destId="{592BED1B-DF4B-4196-B419-4B7D7211CCB7}" srcOrd="1" destOrd="0" parTransId="{8FD66803-C702-4896-B9FF-EFABA977C37E}" sibTransId="{A45CE2F2-D835-4704-B716-610F9CD5B97D}"/>
    <dgm:cxn modelId="{B5C7D798-80C6-4FF4-AE35-211C99423699}" type="presOf" srcId="{A45CE2F2-D835-4704-B716-610F9CD5B97D}" destId="{CC813C04-2102-4883-A5D5-FAB36A8EA6BB}" srcOrd="0" destOrd="0" presId="urn:microsoft.com/office/officeart/2005/8/layout/process1"/>
    <dgm:cxn modelId="{6870C4EE-0E72-436C-A50A-005A48D90EED}" srcId="{92209884-F854-4AE4-8EED-901DDC3BAD77}" destId="{24612CEE-CE50-40CB-9E9F-B5CA3650CAFA}" srcOrd="2" destOrd="0" parTransId="{A5B5FAF4-F4B7-4D65-91B2-B64633C23334}" sibTransId="{867394D2-0E35-43F7-9FCB-D28781108176}"/>
    <dgm:cxn modelId="{1464CFC7-D655-4104-B2F3-2EC791AA0AC0}" srcId="{92209884-F854-4AE4-8EED-901DDC3BAD77}" destId="{81ADC744-50DB-4048-9226-06844A3BD739}" srcOrd="0" destOrd="0" parTransId="{F9E6D4B7-EF2A-4886-B4D3-7FEB7D9E1E1E}" sibTransId="{E12BDD5F-8438-4174-A3FE-6FF4ECD7F46A}"/>
    <dgm:cxn modelId="{1965EF59-BB62-402C-B620-1BF568C89650}" type="presOf" srcId="{592BED1B-DF4B-4196-B419-4B7D7211CCB7}" destId="{812F425D-4F54-4F5F-86CB-8CCD6A746FA7}" srcOrd="0" destOrd="0" presId="urn:microsoft.com/office/officeart/2005/8/layout/process1"/>
    <dgm:cxn modelId="{40E2380A-4E08-42F9-80EB-F9DE6C61DB30}" type="presOf" srcId="{92209884-F854-4AE4-8EED-901DDC3BAD77}" destId="{8B2C6E2D-41C3-4ACE-B02B-A7021DDF3B74}" srcOrd="0" destOrd="0" presId="urn:microsoft.com/office/officeart/2005/8/layout/process1"/>
    <dgm:cxn modelId="{F4F663AA-258F-4CFA-97D2-DC6F0861FD8A}" type="presOf" srcId="{E12BDD5F-8438-4174-A3FE-6FF4ECD7F46A}" destId="{6F9A009C-FA49-44A2-9C68-9D2A68BF44BC}" srcOrd="1" destOrd="0" presId="urn:microsoft.com/office/officeart/2005/8/layout/process1"/>
    <dgm:cxn modelId="{E3E07EB3-A8F4-4093-B129-8A4CEA9109A7}" type="presOf" srcId="{A45CE2F2-D835-4704-B716-610F9CD5B97D}" destId="{5F73ABAB-8831-47A6-B1F9-AC8400D5B794}" srcOrd="1" destOrd="0" presId="urn:microsoft.com/office/officeart/2005/8/layout/process1"/>
    <dgm:cxn modelId="{5D893C0E-C19A-4E79-BDA1-C3A2C1AEF294}" type="presOf" srcId="{24612CEE-CE50-40CB-9E9F-B5CA3650CAFA}" destId="{95E4915A-9B2E-4B91-91AE-D8B35258CE85}" srcOrd="0" destOrd="0" presId="urn:microsoft.com/office/officeart/2005/8/layout/process1"/>
    <dgm:cxn modelId="{E107D9FB-228A-4D47-B2CD-66B70CB19855}" type="presParOf" srcId="{8B2C6E2D-41C3-4ACE-B02B-A7021DDF3B74}" destId="{DFA3B63C-6FA8-4BC5-BA79-6F381FC51911}" srcOrd="0" destOrd="0" presId="urn:microsoft.com/office/officeart/2005/8/layout/process1"/>
    <dgm:cxn modelId="{B11D5F53-EEA7-4D3F-ABEA-39BEE7F376E0}" type="presParOf" srcId="{8B2C6E2D-41C3-4ACE-B02B-A7021DDF3B74}" destId="{6137269C-90D0-4334-B3CB-D4F87686D679}" srcOrd="1" destOrd="0" presId="urn:microsoft.com/office/officeart/2005/8/layout/process1"/>
    <dgm:cxn modelId="{6E7542D8-F38A-42BC-A7CD-627E015C18E2}" type="presParOf" srcId="{6137269C-90D0-4334-B3CB-D4F87686D679}" destId="{6F9A009C-FA49-44A2-9C68-9D2A68BF44BC}" srcOrd="0" destOrd="0" presId="urn:microsoft.com/office/officeart/2005/8/layout/process1"/>
    <dgm:cxn modelId="{A9F96E81-8858-44EE-B852-94223EDB5C17}" type="presParOf" srcId="{8B2C6E2D-41C3-4ACE-B02B-A7021DDF3B74}" destId="{812F425D-4F54-4F5F-86CB-8CCD6A746FA7}" srcOrd="2" destOrd="0" presId="urn:microsoft.com/office/officeart/2005/8/layout/process1"/>
    <dgm:cxn modelId="{FFF58EA7-7B13-4A39-948D-26FEE7CB94C4}" type="presParOf" srcId="{8B2C6E2D-41C3-4ACE-B02B-A7021DDF3B74}" destId="{CC813C04-2102-4883-A5D5-FAB36A8EA6BB}" srcOrd="3" destOrd="0" presId="urn:microsoft.com/office/officeart/2005/8/layout/process1"/>
    <dgm:cxn modelId="{EAD285E1-A418-4671-903F-9EF741AA0BCD}" type="presParOf" srcId="{CC813C04-2102-4883-A5D5-FAB36A8EA6BB}" destId="{5F73ABAB-8831-47A6-B1F9-AC8400D5B794}" srcOrd="0" destOrd="0" presId="urn:microsoft.com/office/officeart/2005/8/layout/process1"/>
    <dgm:cxn modelId="{1893E986-D143-49A7-8777-3E364C77FF35}" type="presParOf" srcId="{8B2C6E2D-41C3-4ACE-B02B-A7021DDF3B74}" destId="{95E4915A-9B2E-4B91-91AE-D8B35258CE8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32D4-ED90-42CE-9BD4-7EEFDF1B6B7E}">
      <dsp:nvSpPr>
        <dsp:cNvPr id="0" name=""/>
        <dsp:cNvSpPr/>
      </dsp:nvSpPr>
      <dsp:spPr>
        <a:xfrm>
          <a:off x="745" y="0"/>
          <a:ext cx="2503079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GHEA Grapalat"/>
              <a:ea typeface="Calibri"/>
              <a:cs typeface="Times New Roman"/>
            </a:rPr>
            <a:t>ԹԻՐԱԽԱՎՈՐՎԱԾ ԽՆԴԻՐՆԵՐ</a:t>
          </a:r>
          <a:endParaRPr lang="en-US" sz="1200" kern="1200"/>
        </a:p>
      </dsp:txBody>
      <dsp:txXfrm>
        <a:off x="419845" y="0"/>
        <a:ext cx="1664879" cy="838200"/>
      </dsp:txXfrm>
    </dsp:sp>
    <dsp:sp modelId="{41FB6923-0A55-44C0-BFF6-DE4053800BEF}">
      <dsp:nvSpPr>
        <dsp:cNvPr id="0" name=""/>
        <dsp:cNvSpPr/>
      </dsp:nvSpPr>
      <dsp:spPr>
        <a:xfrm>
          <a:off x="2183159" y="0"/>
          <a:ext cx="3616909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GHEA Grapalat"/>
              <a:ea typeface="Calibri"/>
              <a:cs typeface="Times New Roman"/>
            </a:rPr>
            <a:t>2017</a:t>
          </a:r>
          <a:r>
            <a:rPr lang="ru-RU" sz="1200" b="1" kern="1200" smtClean="0">
              <a:latin typeface="GHEA Grapalat"/>
              <a:ea typeface="Calibri"/>
              <a:cs typeface="Times New Roman"/>
            </a:rPr>
            <a:t>Թ</a:t>
          </a:r>
          <a:r>
            <a:rPr lang="en-US" sz="1200" b="1" kern="1200" smtClean="0">
              <a:latin typeface="GHEA Grapalat"/>
              <a:ea typeface="Calibri"/>
              <a:cs typeface="Times New Roman"/>
            </a:rPr>
            <a:t>. ԻՐԱԿԱՆԱՑՎԱԾ  ԱՇԽԱՏԱՆՔՆԵՐ</a:t>
          </a:r>
          <a:endParaRPr lang="en-US" sz="1200" kern="1200"/>
        </a:p>
      </dsp:txBody>
      <dsp:txXfrm>
        <a:off x="2602259" y="0"/>
        <a:ext cx="2778709" cy="838200"/>
      </dsp:txXfrm>
    </dsp:sp>
    <dsp:sp modelId="{5BEFB498-B030-4DE7-9541-8811A589C964}">
      <dsp:nvSpPr>
        <dsp:cNvPr id="0" name=""/>
        <dsp:cNvSpPr/>
      </dsp:nvSpPr>
      <dsp:spPr>
        <a:xfrm>
          <a:off x="5479404" y="0"/>
          <a:ext cx="3206650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>
              <a:latin typeface="GHEA Grapalat"/>
              <a:ea typeface="Calibri"/>
              <a:cs typeface="Times New Roman"/>
            </a:rPr>
            <a:t>2017</a:t>
          </a:r>
          <a:r>
            <a:rPr lang="ru-RU" sz="1100" b="1" kern="1200" smtClean="0">
              <a:latin typeface="GHEA Grapalat"/>
              <a:ea typeface="Calibri"/>
              <a:cs typeface="Times New Roman"/>
            </a:rPr>
            <a:t>Թ</a:t>
          </a:r>
          <a:r>
            <a:rPr lang="en-US" sz="1100" b="1" kern="1200" smtClean="0">
              <a:latin typeface="GHEA Grapalat"/>
              <a:ea typeface="Calibri"/>
              <a:cs typeface="Times New Roman"/>
            </a:rPr>
            <a:t>. ԱՐՁԱՆԱԳՐՎԱԾ ԱՐԴՅՈՒՆՔՆԵՐ</a:t>
          </a:r>
          <a:endParaRPr lang="en-US" sz="1100" kern="1200"/>
        </a:p>
      </dsp:txBody>
      <dsp:txXfrm>
        <a:off x="5898504" y="0"/>
        <a:ext cx="2368450" cy="838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58E20-C1ED-4082-92B4-6AEEE72C46D1}">
      <dsp:nvSpPr>
        <dsp:cNvPr id="0" name=""/>
        <dsp:cNvSpPr/>
      </dsp:nvSpPr>
      <dsp:spPr>
        <a:xfrm rot="5400000">
          <a:off x="-153854" y="1925231"/>
          <a:ext cx="1569687" cy="5921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97791A-2142-498F-A2D6-B71DDF477097}">
      <dsp:nvSpPr>
        <dsp:cNvPr id="0" name=""/>
        <dsp:cNvSpPr/>
      </dsp:nvSpPr>
      <dsp:spPr>
        <a:xfrm>
          <a:off x="107925" y="361315"/>
          <a:ext cx="1477577" cy="103154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400" kern="1200" smtClean="0">
              <a:latin typeface="GHEA Grapalat" pitchFamily="50" charset="0"/>
            </a:rPr>
            <a:t>Երկրորդային շուկայի ակտիվացում ու զարգացում</a:t>
          </a:r>
          <a:endParaRPr lang="en-US" sz="1400" kern="1200" dirty="0"/>
        </a:p>
      </dsp:txBody>
      <dsp:txXfrm>
        <a:off x="158290" y="411680"/>
        <a:ext cx="1376847" cy="930814"/>
      </dsp:txXfrm>
    </dsp:sp>
    <dsp:sp modelId="{764BCA07-2447-45FF-A8DE-94D96A2C0787}">
      <dsp:nvSpPr>
        <dsp:cNvPr id="0" name=""/>
        <dsp:cNvSpPr/>
      </dsp:nvSpPr>
      <dsp:spPr>
        <a:xfrm>
          <a:off x="1794995" y="281906"/>
          <a:ext cx="5402020" cy="131623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i="0" kern="1200" smtClean="0">
              <a:latin typeface="GHEA Grapalat" pitchFamily="50" charset="0"/>
              <a:cs typeface="Arial" charset="0"/>
            </a:rPr>
            <a:t>2018թ. կրկնակի կկրճատվեն միջնաժամկետ և երկարաժամկետ պարտատոմսերի առաջնային տեղաբաշխման աճուրդների քանակը,</a:t>
          </a: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i="0" kern="1200" smtClean="0">
              <a:latin typeface="GHEA Grapalat" pitchFamily="50" charset="0"/>
              <a:cs typeface="Arial" charset="0"/>
            </a:rPr>
            <a:t>Կավելացվի մեկ աճուրդի ընթացքում տեղաբաշխման ենթակա պարտատոմսերի ծավալը</a:t>
          </a:r>
          <a:endParaRPr lang="en-US" sz="1400" i="0" kern="1200" smtClean="0">
            <a:latin typeface="GHEA Grapalat" pitchFamily="50" charset="0"/>
            <a:cs typeface="Arial" charset="0"/>
          </a:endParaRPr>
        </a:p>
      </dsp:txBody>
      <dsp:txXfrm>
        <a:off x="1794995" y="281906"/>
        <a:ext cx="5402020" cy="1316232"/>
      </dsp:txXfrm>
    </dsp:sp>
    <dsp:sp modelId="{B07B8AEA-F445-4A93-A0AC-52EE3616AEE7}">
      <dsp:nvSpPr>
        <dsp:cNvPr id="0" name=""/>
        <dsp:cNvSpPr/>
      </dsp:nvSpPr>
      <dsp:spPr>
        <a:xfrm>
          <a:off x="889052" y="2318975"/>
          <a:ext cx="1623451" cy="12784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f-ZA" sz="1400" kern="1200" smtClean="0">
              <a:latin typeface="GHEA Grapalat" pitchFamily="50" charset="0"/>
            </a:rPr>
            <a:t>ՀՀ կառավարության պարտքի կառավարման բարելավում</a:t>
          </a:r>
          <a:endParaRPr lang="en-US" sz="1400" kern="1200" dirty="0"/>
        </a:p>
      </dsp:txBody>
      <dsp:txXfrm>
        <a:off x="951474" y="2381397"/>
        <a:ext cx="1498607" cy="1153647"/>
      </dsp:txXfrm>
    </dsp:sp>
    <dsp:sp modelId="{357230F8-6A09-452C-B172-105E2E394267}">
      <dsp:nvSpPr>
        <dsp:cNvPr id="0" name=""/>
        <dsp:cNvSpPr/>
      </dsp:nvSpPr>
      <dsp:spPr>
        <a:xfrm>
          <a:off x="2590360" y="2226617"/>
          <a:ext cx="5906597" cy="193211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i="0" kern="1200" dirty="0">
            <a:latin typeface="GHEA Grapalat" pitchFamily="50" charset="0"/>
            <a:ea typeface="Arial" charset="0"/>
            <a:cs typeface="Arial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i="0" kern="1200" dirty="0">
              <a:latin typeface="GHEA Grapalat" pitchFamily="50" charset="0"/>
              <a:cs typeface="Arial" charset="0"/>
            </a:rPr>
            <a:t>Բիզնես գործընթացների շարունակականության ապահովման և աղետների հետևանքների վերականգնման ծրագրի մշակում,</a:t>
          </a:r>
          <a:endParaRPr lang="en-US" sz="1400" i="0" kern="1200" dirty="0">
            <a:latin typeface="GHEA Grapalat" pitchFamily="50" charset="0"/>
            <a:cs typeface="Arial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i="0" kern="1200" dirty="0">
              <a:latin typeface="GHEA Grapalat" pitchFamily="50" charset="0"/>
              <a:cs typeface="Arial" charset="0"/>
            </a:rPr>
            <a:t>Գործառնական ռիսկերի կառավարման շրջանակի բացահայտում, սահմանում, գնահատում և մշտադիտարկում,</a:t>
          </a:r>
          <a:endParaRPr lang="en-US" sz="1400" i="0" kern="1200" dirty="0">
            <a:latin typeface="GHEA Grapalat" pitchFamily="50" charset="0"/>
            <a:cs typeface="Arial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i="0" kern="1200" dirty="0">
              <a:latin typeface="GHEA Grapalat" pitchFamily="50" charset="0"/>
              <a:cs typeface="Arial" charset="0"/>
            </a:rPr>
            <a:t>Փոխառությունների տարեկան ծրագրի հանրությանը ներկայացման շարունակականության ապահովում,</a:t>
          </a:r>
          <a:endParaRPr lang="en-US" sz="1400" i="0" kern="1200" dirty="0">
            <a:latin typeface="GHEA Grapalat" pitchFamily="50" charset="0"/>
            <a:cs typeface="Arial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i="0" kern="1200" dirty="0">
              <a:latin typeface="GHEA Grapalat" pitchFamily="50" charset="0"/>
              <a:cs typeface="Arial" charset="0"/>
            </a:rPr>
            <a:t>Պարտատ­ոմ­սե­րի վերանայված թողարկման կանոնների և տեղաբաշխումների տարեկան օրացույցի հրապարակում</a:t>
          </a:r>
          <a:endParaRPr lang="en-US" sz="1400" i="0" kern="1200" dirty="0">
            <a:latin typeface="GHEA Grapalat" pitchFamily="50" charset="0"/>
            <a:cs typeface="Arial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i="0" kern="1200" dirty="0">
            <a:latin typeface="GHEA Grapalat" pitchFamily="50" charset="0"/>
            <a:cs typeface="Arial" charset="0"/>
          </a:endParaRPr>
        </a:p>
      </dsp:txBody>
      <dsp:txXfrm>
        <a:off x="2590360" y="2226617"/>
        <a:ext cx="5906597" cy="1932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32D4-ED90-42CE-9BD4-7EEFDF1B6B7E}">
      <dsp:nvSpPr>
        <dsp:cNvPr id="0" name=""/>
        <dsp:cNvSpPr/>
      </dsp:nvSpPr>
      <dsp:spPr>
        <a:xfrm>
          <a:off x="1882" y="0"/>
          <a:ext cx="2369963" cy="519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GHEA Grapalat"/>
              <a:ea typeface="Calibri"/>
              <a:cs typeface="Times New Roman"/>
            </a:rPr>
            <a:t>ԹԻՐԱԽԱՎՈՐՎԱԾ ԽՆԴԻՐՆԵՐ</a:t>
          </a:r>
          <a:endParaRPr lang="en-US" sz="1400" kern="1200"/>
        </a:p>
      </dsp:txBody>
      <dsp:txXfrm>
        <a:off x="261629" y="0"/>
        <a:ext cx="1850469" cy="519494"/>
      </dsp:txXfrm>
    </dsp:sp>
    <dsp:sp modelId="{41FB6923-0A55-44C0-BFF6-DE4053800BEF}">
      <dsp:nvSpPr>
        <dsp:cNvPr id="0" name=""/>
        <dsp:cNvSpPr/>
      </dsp:nvSpPr>
      <dsp:spPr>
        <a:xfrm>
          <a:off x="2044394" y="0"/>
          <a:ext cx="3693458" cy="519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GHEA Grapalat"/>
              <a:ea typeface="Calibri"/>
              <a:cs typeface="Times New Roman"/>
            </a:rPr>
            <a:t>2017</a:t>
          </a:r>
          <a:r>
            <a:rPr lang="ru-RU" sz="1600" b="1" kern="1200" smtClean="0">
              <a:latin typeface="GHEA Grapalat"/>
              <a:ea typeface="Calibri"/>
              <a:cs typeface="Times New Roman"/>
            </a:rPr>
            <a:t>Թ</a:t>
          </a:r>
          <a:r>
            <a:rPr lang="en-US" sz="1600" b="1" kern="1200" smtClean="0">
              <a:latin typeface="GHEA Grapalat"/>
              <a:ea typeface="Calibri"/>
              <a:cs typeface="Times New Roman"/>
            </a:rPr>
            <a:t>. ԻՐԱԿԱՆԱՑՎԱԾ  ԱՇԽԱՏԱՆՔՆԵՐ</a:t>
          </a:r>
          <a:endParaRPr lang="en-US" sz="1600" kern="1200"/>
        </a:p>
      </dsp:txBody>
      <dsp:txXfrm>
        <a:off x="2304141" y="0"/>
        <a:ext cx="3173964" cy="519494"/>
      </dsp:txXfrm>
    </dsp:sp>
    <dsp:sp modelId="{5BEFB498-B030-4DE7-9541-8811A589C964}">
      <dsp:nvSpPr>
        <dsp:cNvPr id="0" name=""/>
        <dsp:cNvSpPr/>
      </dsp:nvSpPr>
      <dsp:spPr>
        <a:xfrm>
          <a:off x="5410401" y="0"/>
          <a:ext cx="3274516" cy="519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GHEA Grapalat"/>
              <a:ea typeface="Calibri"/>
              <a:cs typeface="Times New Roman"/>
            </a:rPr>
            <a:t>2017</a:t>
          </a:r>
          <a:r>
            <a:rPr lang="ru-RU" sz="1600" b="1" kern="1200" smtClean="0">
              <a:latin typeface="GHEA Grapalat"/>
              <a:ea typeface="Calibri"/>
              <a:cs typeface="Times New Roman"/>
            </a:rPr>
            <a:t>Թ</a:t>
          </a:r>
          <a:r>
            <a:rPr lang="en-US" sz="1600" b="1" kern="1200" smtClean="0">
              <a:latin typeface="GHEA Grapalat"/>
              <a:ea typeface="Calibri"/>
              <a:cs typeface="Times New Roman"/>
            </a:rPr>
            <a:t>. ԱՐՁԱՆԱԳՐՎԱԾ ԱՐԴՅՈՒՆՔՆԵՐ</a:t>
          </a:r>
          <a:endParaRPr lang="en-US" sz="1600" kern="1200"/>
        </a:p>
      </dsp:txBody>
      <dsp:txXfrm>
        <a:off x="5670148" y="0"/>
        <a:ext cx="2755022" cy="519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B63C-6FA8-4BC5-BA79-6F381FC51911}">
      <dsp:nvSpPr>
        <dsp:cNvPr id="0" name=""/>
        <dsp:cNvSpPr/>
      </dsp:nvSpPr>
      <dsp:spPr>
        <a:xfrm>
          <a:off x="8101" y="0"/>
          <a:ext cx="1258112" cy="182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GHEA Grapalat"/>
              <a:ea typeface="Calibri"/>
              <a:cs typeface="Times New Roman"/>
            </a:rPr>
            <a:t>Պարտատոմսերի</a:t>
          </a:r>
          <a:r>
            <a:rPr lang="en-US" sz="1200" kern="1200" dirty="0" smtClean="0">
              <a:latin typeface="GHEA Grapalat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/>
              <a:ea typeface="Calibri"/>
              <a:cs typeface="Times New Roman"/>
            </a:rPr>
            <a:t>առաջնային</a:t>
          </a:r>
          <a:r>
            <a:rPr lang="en-US" sz="1200" kern="1200" dirty="0" smtClean="0">
              <a:latin typeface="GHEA Grapalat"/>
              <a:ea typeface="Calibri"/>
              <a:cs typeface="Times New Roman"/>
            </a:rPr>
            <a:t> և </a:t>
          </a:r>
          <a:r>
            <a:rPr lang="en-US" sz="1200" kern="1200" dirty="0" err="1" smtClean="0">
              <a:latin typeface="GHEA Grapalat"/>
              <a:ea typeface="Calibri"/>
              <a:cs typeface="Times New Roman"/>
            </a:rPr>
            <a:t>երկրորդային</a:t>
          </a:r>
          <a:r>
            <a:rPr lang="en-US" sz="1200" kern="1200" dirty="0" smtClean="0">
              <a:latin typeface="GHEA Grapalat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/>
              <a:ea typeface="Calibri"/>
              <a:cs typeface="Times New Roman"/>
            </a:rPr>
            <a:t>շուկայի</a:t>
          </a:r>
          <a:r>
            <a:rPr lang="en-US" sz="1200" kern="1200" dirty="0" smtClean="0">
              <a:latin typeface="GHEA Grapalat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/>
              <a:ea typeface="Calibri"/>
              <a:cs typeface="Times New Roman"/>
            </a:rPr>
            <a:t>զարգացում</a:t>
          </a:r>
          <a:endParaRPr lang="en-US" sz="1200" kern="1200" dirty="0"/>
        </a:p>
      </dsp:txBody>
      <dsp:txXfrm>
        <a:off x="44950" y="36849"/>
        <a:ext cx="1184414" cy="1755101"/>
      </dsp:txXfrm>
    </dsp:sp>
    <dsp:sp modelId="{6137269C-90D0-4334-B3CB-D4F87686D679}">
      <dsp:nvSpPr>
        <dsp:cNvPr id="0" name=""/>
        <dsp:cNvSpPr/>
      </dsp:nvSpPr>
      <dsp:spPr>
        <a:xfrm>
          <a:off x="1345184" y="781416"/>
          <a:ext cx="227359" cy="265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45184" y="834609"/>
        <a:ext cx="159151" cy="159581"/>
      </dsp:txXfrm>
    </dsp:sp>
    <dsp:sp modelId="{812F425D-4F54-4F5F-86CB-8CCD6A746FA7}">
      <dsp:nvSpPr>
        <dsp:cNvPr id="0" name=""/>
        <dsp:cNvSpPr/>
      </dsp:nvSpPr>
      <dsp:spPr>
        <a:xfrm>
          <a:off x="1695193" y="0"/>
          <a:ext cx="4208326" cy="182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Պարտատոմսերի առաջնային տեղաբաշխման աճուրդների հարթակի ՀՀ ԿԲ-ից տեղափոխում ՆԱՍԴԱՔ ՕԷՄԷՔՍ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(T+n) սկզբունքի կիրառում,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մրցակցային առաջարկություններով առաջնային տեղաբաշխումների իրականացում,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ՊԿՊ-երի տեղաբաշխում  վերաբացումների միջոցով</a:t>
          </a:r>
          <a:endParaRPr lang="en-US" sz="1200" kern="1200"/>
        </a:p>
      </dsp:txBody>
      <dsp:txXfrm>
        <a:off x="1748757" y="53564"/>
        <a:ext cx="4101198" cy="1721671"/>
      </dsp:txXfrm>
    </dsp:sp>
    <dsp:sp modelId="{CC813C04-2102-4883-A5D5-FAB36A8EA6BB}">
      <dsp:nvSpPr>
        <dsp:cNvPr id="0" name=""/>
        <dsp:cNvSpPr/>
      </dsp:nvSpPr>
      <dsp:spPr>
        <a:xfrm>
          <a:off x="6001696" y="781166"/>
          <a:ext cx="231653" cy="265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001696" y="834359"/>
        <a:ext cx="162157" cy="159581"/>
      </dsp:txXfrm>
    </dsp:sp>
    <dsp:sp modelId="{95E4915A-9B2E-4B91-91AE-D8B35258CE85}">
      <dsp:nvSpPr>
        <dsp:cNvPr id="0" name=""/>
        <dsp:cNvSpPr/>
      </dsp:nvSpPr>
      <dsp:spPr>
        <a:xfrm>
          <a:off x="6340601" y="0"/>
          <a:ext cx="2660523" cy="1828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dirty="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Պարտատոմսերի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շուկայի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մասնակիցների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գործառնական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ծախսերի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նվազեցում</a:t>
          </a:r>
          <a:endParaRPr lang="en-US" sz="1200" kern="1200" dirty="0" smtClean="0">
            <a:latin typeface="GHEA Grapalat" pitchFamily="50" charset="0"/>
            <a:ea typeface="Calibri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dirty="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մրցակցային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դաշտի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ընդլայնում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և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եկամտաբերության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շարունակական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Times New Roman"/>
            </a:rPr>
            <a:t>նվազ</a:t>
          </a:r>
          <a:r>
            <a:rPr lang="hy-AM" sz="1200" kern="1200" dirty="0" smtClean="0">
              <a:latin typeface="GHEA Grapalat" pitchFamily="50" charset="0"/>
              <a:ea typeface="Calibri"/>
              <a:cs typeface="Times New Roman"/>
            </a:rPr>
            <a:t>ո</a:t>
          </a:r>
          <a:r>
            <a:rPr lang="en-US" sz="1200" kern="1200" dirty="0" smtClean="0">
              <a:latin typeface="GHEA Grapalat" pitchFamily="50" charset="0"/>
              <a:ea typeface="Calibri"/>
              <a:cs typeface="Times New Roman"/>
            </a:rPr>
            <a:t>ւ</a:t>
          </a:r>
          <a:r>
            <a:rPr lang="hy-AM" sz="1200" kern="1200" dirty="0" smtClean="0">
              <a:latin typeface="GHEA Grapalat" pitchFamily="50" charset="0"/>
              <a:ea typeface="Calibri"/>
              <a:cs typeface="Times New Roman"/>
            </a:rPr>
            <a:t>մ</a:t>
          </a:r>
          <a:endParaRPr lang="en-US" sz="1200" kern="1200" dirty="0" smtClean="0">
            <a:latin typeface="GHEA Grapalat" pitchFamily="50" charset="0"/>
            <a:ea typeface="Calibri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dirty="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GHEA Grapalat"/>
            </a:rPr>
            <a:t>տարբեր</a:t>
          </a:r>
          <a:r>
            <a:rPr lang="en-US" sz="1200" kern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GHEA Grapalat"/>
            </a:rPr>
            <a:t>ժամկետայնության</a:t>
          </a:r>
          <a:r>
            <a:rPr lang="en-US" sz="1200" kern="1200" dirty="0" smtClean="0">
              <a:latin typeface="GHEA Grapalat" pitchFamily="50" charset="0"/>
              <a:ea typeface="Calibri"/>
              <a:cs typeface="GHEA Grapalat"/>
            </a:rPr>
            <a:t> ՊԿՊ-</a:t>
          </a:r>
          <a:r>
            <a:rPr lang="en-US" sz="1200" kern="1200" dirty="0" err="1" smtClean="0">
              <a:latin typeface="GHEA Grapalat" pitchFamily="50" charset="0"/>
              <a:ea typeface="Calibri"/>
              <a:cs typeface="GHEA Grapalat"/>
            </a:rPr>
            <a:t>երի</a:t>
          </a:r>
          <a:r>
            <a:rPr lang="en-US" sz="1200" kern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GHEA Grapalat"/>
            </a:rPr>
            <a:t>համախմբում</a:t>
          </a:r>
          <a:r>
            <a:rPr lang="en-US" sz="1200" kern="1200" dirty="0" smtClean="0">
              <a:latin typeface="GHEA Grapalat" pitchFamily="50" charset="0"/>
              <a:ea typeface="Calibri"/>
              <a:cs typeface="GHEA Grapalat"/>
            </a:rPr>
            <a:t> և </a:t>
          </a:r>
          <a:r>
            <a:rPr lang="en-US" sz="1200" kern="1200" dirty="0" err="1" smtClean="0">
              <a:latin typeface="GHEA Grapalat" pitchFamily="50" charset="0"/>
              <a:ea typeface="Calibri"/>
              <a:cs typeface="GHEA Grapalat"/>
            </a:rPr>
            <a:t>իրացվելիության</a:t>
          </a:r>
          <a:r>
            <a:rPr lang="en-US" sz="1200" kern="1200" dirty="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dirty="0" err="1" smtClean="0">
              <a:latin typeface="GHEA Grapalat" pitchFamily="50" charset="0"/>
              <a:ea typeface="Calibri"/>
              <a:cs typeface="GHEA Grapalat"/>
            </a:rPr>
            <a:t>բարձրացում</a:t>
          </a:r>
          <a:endParaRPr lang="en-US" sz="1200" kern="1200" dirty="0"/>
        </a:p>
      </dsp:txBody>
      <dsp:txXfrm>
        <a:off x="6394165" y="53564"/>
        <a:ext cx="2553395" cy="17216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B63C-6FA8-4BC5-BA79-6F381FC51911}">
      <dsp:nvSpPr>
        <dsp:cNvPr id="0" name=""/>
        <dsp:cNvSpPr/>
      </dsp:nvSpPr>
      <dsp:spPr>
        <a:xfrm>
          <a:off x="5809" y="0"/>
          <a:ext cx="1894565" cy="876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effectLst/>
              <a:latin typeface="GHEA Grapalat"/>
              <a:ea typeface="Calibri"/>
              <a:cs typeface="Times New Roman"/>
            </a:rPr>
            <a:t>Պարտքի</a:t>
          </a:r>
          <a:r>
            <a:rPr lang="en-US" sz="1200" b="1" kern="1200" dirty="0" smtClean="0">
              <a:effectLst/>
              <a:latin typeface="GHEA Grapalat"/>
              <a:ea typeface="Calibri"/>
              <a:cs typeface="Times New Roman"/>
            </a:rPr>
            <a:t> </a:t>
          </a:r>
          <a:r>
            <a:rPr lang="en-US" sz="1200" b="1" kern="1200" dirty="0" err="1" smtClean="0">
              <a:effectLst/>
              <a:latin typeface="GHEA Grapalat"/>
              <a:ea typeface="Calibri"/>
              <a:cs typeface="Times New Roman"/>
            </a:rPr>
            <a:t>մինչև</a:t>
          </a:r>
          <a:r>
            <a:rPr lang="en-US" sz="1200" b="1" kern="1200" dirty="0" smtClean="0">
              <a:effectLst/>
              <a:latin typeface="GHEA Grapalat"/>
              <a:ea typeface="Calibri"/>
              <a:cs typeface="Times New Roman"/>
            </a:rPr>
            <a:t> </a:t>
          </a:r>
          <a:r>
            <a:rPr lang="en-US" sz="1200" b="1" kern="1200" dirty="0" err="1" smtClean="0">
              <a:effectLst/>
              <a:latin typeface="GHEA Grapalat"/>
              <a:ea typeface="Calibri"/>
              <a:cs typeface="Times New Roman"/>
            </a:rPr>
            <a:t>մարում</a:t>
          </a:r>
          <a:r>
            <a:rPr lang="en-US" sz="1200" b="1" kern="1200" dirty="0" smtClean="0">
              <a:effectLst/>
              <a:latin typeface="GHEA Grapalat"/>
              <a:ea typeface="Calibri"/>
              <a:cs typeface="Times New Roman"/>
            </a:rPr>
            <a:t> </a:t>
          </a:r>
          <a:r>
            <a:rPr lang="en-US" sz="1200" b="1" kern="1200" dirty="0" err="1" smtClean="0">
              <a:effectLst/>
              <a:latin typeface="GHEA Grapalat"/>
              <a:ea typeface="Calibri"/>
              <a:cs typeface="Times New Roman"/>
            </a:rPr>
            <a:t>ժամկետի</a:t>
          </a:r>
          <a:r>
            <a:rPr lang="en-US" sz="1200" b="1" kern="1200" dirty="0" smtClean="0">
              <a:effectLst/>
              <a:latin typeface="GHEA Grapalat"/>
              <a:ea typeface="Calibri"/>
              <a:cs typeface="Times New Roman"/>
            </a:rPr>
            <a:t> </a:t>
          </a:r>
          <a:r>
            <a:rPr lang="en-US" sz="1200" b="1" kern="1200" dirty="0" err="1" smtClean="0">
              <a:effectLst/>
              <a:latin typeface="GHEA Grapalat"/>
              <a:ea typeface="Calibri"/>
              <a:cs typeface="Times New Roman"/>
            </a:rPr>
            <a:t>երկարացում</a:t>
          </a:r>
          <a:endParaRPr lang="en-US" sz="1200" kern="1200" dirty="0"/>
        </a:p>
      </dsp:txBody>
      <dsp:txXfrm>
        <a:off x="31475" y="25666"/>
        <a:ext cx="1843233" cy="824967"/>
      </dsp:txXfrm>
    </dsp:sp>
    <dsp:sp modelId="{6137269C-90D0-4334-B3CB-D4F87686D679}">
      <dsp:nvSpPr>
        <dsp:cNvPr id="0" name=""/>
        <dsp:cNvSpPr/>
      </dsp:nvSpPr>
      <dsp:spPr>
        <a:xfrm>
          <a:off x="2032578" y="199493"/>
          <a:ext cx="408025" cy="47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32578" y="294955"/>
        <a:ext cx="285618" cy="286388"/>
      </dsp:txXfrm>
    </dsp:sp>
    <dsp:sp modelId="{812F425D-4F54-4F5F-86CB-8CCD6A746FA7}">
      <dsp:nvSpPr>
        <dsp:cNvPr id="0" name=""/>
        <dsp:cNvSpPr/>
      </dsp:nvSpPr>
      <dsp:spPr>
        <a:xfrm>
          <a:off x="2670233" y="0"/>
          <a:ext cx="2771550" cy="876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smtClean="0">
              <a:effectLst/>
              <a:latin typeface="GHEA Grapalat"/>
              <a:ea typeface="Calibri"/>
              <a:cs typeface="Times New Roman"/>
            </a:rPr>
            <a:t>Առաջին անգամ թողարկվել է 30 տարի մարման ժամկետով պարտատոմսեր</a:t>
          </a:r>
          <a:endParaRPr lang="en-US" sz="1200" kern="1200"/>
        </a:p>
      </dsp:txBody>
      <dsp:txXfrm>
        <a:off x="2695899" y="25666"/>
        <a:ext cx="2720218" cy="824967"/>
      </dsp:txXfrm>
    </dsp:sp>
    <dsp:sp modelId="{CC813C04-2102-4883-A5D5-FAB36A8EA6BB}">
      <dsp:nvSpPr>
        <dsp:cNvPr id="0" name=""/>
        <dsp:cNvSpPr/>
      </dsp:nvSpPr>
      <dsp:spPr>
        <a:xfrm>
          <a:off x="5590339" y="199493"/>
          <a:ext cx="350526" cy="47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590339" y="294955"/>
        <a:ext cx="245368" cy="286388"/>
      </dsp:txXfrm>
    </dsp:sp>
    <dsp:sp modelId="{95E4915A-9B2E-4B91-91AE-D8B35258CE85}">
      <dsp:nvSpPr>
        <dsp:cNvPr id="0" name=""/>
        <dsp:cNvSpPr/>
      </dsp:nvSpPr>
      <dsp:spPr>
        <a:xfrm>
          <a:off x="6103154" y="0"/>
          <a:ext cx="2678897" cy="876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smtClean="0">
              <a:effectLst/>
              <a:latin typeface="GHEA Grapalat"/>
              <a:ea typeface="Calibri"/>
              <a:cs typeface="Times New Roman"/>
            </a:rPr>
            <a:t>Պարտատոմսերի մարման ժամկետի երկարացում միչև 2047 թվականը:</a:t>
          </a:r>
          <a:endParaRPr lang="en-US" sz="1200" kern="1200" smtClean="0">
            <a:latin typeface="GHEA Grapalat" pitchFamily="50" charset="0"/>
            <a:ea typeface="Calibri"/>
            <a:cs typeface="Times New Roman"/>
          </a:endParaRPr>
        </a:p>
      </dsp:txBody>
      <dsp:txXfrm>
        <a:off x="6128820" y="25666"/>
        <a:ext cx="2627565" cy="8249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B63C-6FA8-4BC5-BA79-6F381FC51911}">
      <dsp:nvSpPr>
        <dsp:cNvPr id="0" name=""/>
        <dsp:cNvSpPr/>
      </dsp:nvSpPr>
      <dsp:spPr>
        <a:xfrm>
          <a:off x="8919" y="23310"/>
          <a:ext cx="1715724" cy="2010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effectLst/>
              <a:latin typeface="GHEA Grapalat"/>
              <a:ea typeface="Calibri"/>
              <a:cs typeface="Times New Roman"/>
            </a:rPr>
            <a:t>Պարտատոմսերի առաջնային շուկայի մասնակիցների վարքագծի գնահատման և ընտրության համակարգի ներդրում</a:t>
          </a:r>
          <a:endParaRPr lang="en-US" sz="1200" kern="1200"/>
        </a:p>
      </dsp:txBody>
      <dsp:txXfrm>
        <a:off x="59171" y="73562"/>
        <a:ext cx="1615220" cy="1910275"/>
      </dsp:txXfrm>
    </dsp:sp>
    <dsp:sp modelId="{6137269C-90D0-4334-B3CB-D4F87686D679}">
      <dsp:nvSpPr>
        <dsp:cNvPr id="0" name=""/>
        <dsp:cNvSpPr/>
      </dsp:nvSpPr>
      <dsp:spPr>
        <a:xfrm rot="44484">
          <a:off x="1822653" y="830855"/>
          <a:ext cx="302568" cy="425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22657" y="915368"/>
        <a:ext cx="211798" cy="255299"/>
      </dsp:txXfrm>
    </dsp:sp>
    <dsp:sp modelId="{812F425D-4F54-4F5F-86CB-8CCD6A746FA7}">
      <dsp:nvSpPr>
        <dsp:cNvPr id="0" name=""/>
        <dsp:cNvSpPr/>
      </dsp:nvSpPr>
      <dsp:spPr>
        <a:xfrm>
          <a:off x="2295479" y="83332"/>
          <a:ext cx="2898099" cy="19652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smtClean="0">
              <a:effectLst/>
              <a:latin typeface="GHEA Grapalat"/>
              <a:ea typeface="Calibri"/>
              <a:cs typeface="GHEA Grapalat"/>
            </a:rPr>
            <a:t>Պարտատոմսերի առաջնային շուկայի մասնակիցների վարքագծի գնահատման և ընտրության կարգի մշակում և հաստատում,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smtClean="0">
              <a:effectLst/>
              <a:latin typeface="GHEA Grapalat"/>
              <a:ea typeface="Calibri"/>
              <a:cs typeface="GHEA Grapalat"/>
            </a:rPr>
            <a:t>առաջնային շուկայի մասնակիցների գործունեության եռամսյակային  և տարեկան գնահատականների</a:t>
          </a:r>
          <a:r>
            <a:rPr lang="en-US" sz="1200" kern="1200" baseline="0" smtClean="0">
              <a:effectLst/>
              <a:latin typeface="GHEA Grapalat"/>
              <a:ea typeface="Calibri"/>
              <a:cs typeface="GHEA Grapalat"/>
            </a:rPr>
            <a:t> հրապարակում</a:t>
          </a:r>
          <a:endParaRPr lang="en-US" sz="1200" kern="1200"/>
        </a:p>
      </dsp:txBody>
      <dsp:txXfrm>
        <a:off x="2353038" y="140891"/>
        <a:ext cx="2782981" cy="1850097"/>
      </dsp:txXfrm>
    </dsp:sp>
    <dsp:sp modelId="{CC813C04-2102-4883-A5D5-FAB36A8EA6BB}">
      <dsp:nvSpPr>
        <dsp:cNvPr id="0" name=""/>
        <dsp:cNvSpPr/>
      </dsp:nvSpPr>
      <dsp:spPr>
        <a:xfrm rot="21565806">
          <a:off x="5375657" y="834623"/>
          <a:ext cx="429672" cy="425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375660" y="920358"/>
        <a:ext cx="302022" cy="255299"/>
      </dsp:txXfrm>
    </dsp:sp>
    <dsp:sp modelId="{95E4915A-9B2E-4B91-91AE-D8B35258CE85}">
      <dsp:nvSpPr>
        <dsp:cNvPr id="0" name=""/>
        <dsp:cNvSpPr/>
      </dsp:nvSpPr>
      <dsp:spPr>
        <a:xfrm>
          <a:off x="6004242" y="23310"/>
          <a:ext cx="2968307" cy="2010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smtClean="0">
              <a:effectLst/>
              <a:latin typeface="GHEA Grapalat"/>
              <a:ea typeface="Calibri"/>
              <a:cs typeface="GHEA Grapalat"/>
            </a:rPr>
            <a:t>Առաջնային շուկայի մասնակիցների պատասխանատվության բարձրացում  </a:t>
          </a:r>
          <a:endParaRPr lang="en-US" sz="1200" kern="1200" smtClean="0">
            <a:effectLst/>
            <a:latin typeface="Calibri"/>
            <a:ea typeface="Calibri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smtClean="0">
              <a:effectLst/>
              <a:latin typeface="GHEA Grapalat"/>
              <a:ea typeface="Calibri"/>
              <a:cs typeface="GHEA Grapalat"/>
            </a:rPr>
            <a:t>հավասար մրցակցային միջավայրի ապահովում</a:t>
          </a:r>
          <a:endParaRPr lang="en-US" sz="1200" kern="1200" smtClean="0">
            <a:effectLst/>
            <a:latin typeface="Calibri"/>
            <a:ea typeface="Calibri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</a:t>
          </a:r>
          <a:r>
            <a:rPr lang="en-US" sz="1200" kern="1200" smtClean="0">
              <a:effectLst/>
              <a:latin typeface="GHEA Grapalat"/>
              <a:ea typeface="Calibri"/>
              <a:cs typeface="GHEA Grapalat"/>
            </a:rPr>
            <a:t>վարքագծի գնահատման և ընտրության հրապարակայնության ապահովում,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y-AM" sz="1200" kern="1200" smtClean="0">
              <a:latin typeface="GHEA Grapalat" pitchFamily="50" charset="0"/>
              <a:ea typeface="Calibri"/>
              <a:cs typeface="GHEA Grapalat"/>
            </a:rPr>
            <a:t>֏</a:t>
          </a:r>
          <a:r>
            <a:rPr lang="en-US" sz="1200" kern="1200" smtClean="0">
              <a:latin typeface="GHEA Grapalat" pitchFamily="50" charset="0"/>
              <a:ea typeface="Calibri"/>
              <a:cs typeface="GHEA Grapalat"/>
            </a:rPr>
            <a:t> պ</a:t>
          </a:r>
          <a:r>
            <a:rPr lang="en-US" sz="1200" kern="1200" smtClean="0">
              <a:effectLst/>
              <a:latin typeface="GHEA Grapalat"/>
              <a:ea typeface="Calibri"/>
              <a:cs typeface="Times New Roman"/>
            </a:rPr>
            <a:t>արտատոմսերի երկրորդային շուկայի ակտիվացում</a:t>
          </a:r>
          <a:endParaRPr lang="en-US" sz="1200" kern="1200" smtClean="0">
            <a:latin typeface="GHEA Grapalat" pitchFamily="50" charset="0"/>
            <a:ea typeface="Calibri"/>
            <a:cs typeface="Times New Roman"/>
          </a:endParaRPr>
        </a:p>
      </dsp:txBody>
      <dsp:txXfrm>
        <a:off x="6063136" y="82204"/>
        <a:ext cx="2850519" cy="1892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B63C-6FA8-4BC5-BA79-6F381FC51911}">
      <dsp:nvSpPr>
        <dsp:cNvPr id="0" name=""/>
        <dsp:cNvSpPr/>
      </dsp:nvSpPr>
      <dsp:spPr>
        <a:xfrm>
          <a:off x="6261" y="230361"/>
          <a:ext cx="2030877" cy="221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/>
              <a:latin typeface="GHEA Grapalat"/>
              <a:ea typeface="Calibri"/>
              <a:cs typeface="GHEA Grapalat"/>
            </a:rPr>
            <a:t>Պարտքային քաղաքականության հրապարակայնություն և թափանցիկություն</a:t>
          </a:r>
          <a:endParaRPr lang="en-US" sz="1600" kern="1200"/>
        </a:p>
      </dsp:txBody>
      <dsp:txXfrm>
        <a:off x="65743" y="289843"/>
        <a:ext cx="1911913" cy="2100012"/>
      </dsp:txXfrm>
    </dsp:sp>
    <dsp:sp modelId="{6137269C-90D0-4334-B3CB-D4F87686D679}">
      <dsp:nvSpPr>
        <dsp:cNvPr id="0" name=""/>
        <dsp:cNvSpPr/>
      </dsp:nvSpPr>
      <dsp:spPr>
        <a:xfrm>
          <a:off x="2143754" y="1147385"/>
          <a:ext cx="329052" cy="384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143754" y="1224371"/>
        <a:ext cx="230336" cy="230957"/>
      </dsp:txXfrm>
    </dsp:sp>
    <dsp:sp modelId="{812F425D-4F54-4F5F-86CB-8CCD6A746FA7}">
      <dsp:nvSpPr>
        <dsp:cNvPr id="0" name=""/>
        <dsp:cNvSpPr/>
      </dsp:nvSpPr>
      <dsp:spPr>
        <a:xfrm>
          <a:off x="2657993" y="230361"/>
          <a:ext cx="2817950" cy="221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smtClean="0">
              <a:effectLst/>
              <a:latin typeface="GHEA Grapalat"/>
              <a:ea typeface="Calibri"/>
              <a:cs typeface="GHEA Grapalat"/>
            </a:rPr>
            <a:t>2018թ. փոխառությունների ծրագրի ներկայացում պարտատոմսերի շուկայի մասնակիցներին, միջազգային կազմակերպություններին (ՀԲ, ԱՄՀ, ԱԶԲ, ԵՄ), լրատվամիջոցներին</a:t>
          </a:r>
          <a:endParaRPr lang="en-US" sz="1600" kern="1200"/>
        </a:p>
      </dsp:txBody>
      <dsp:txXfrm>
        <a:off x="2722985" y="295353"/>
        <a:ext cx="2687966" cy="2088992"/>
      </dsp:txXfrm>
    </dsp:sp>
    <dsp:sp modelId="{CC813C04-2102-4883-A5D5-FAB36A8EA6BB}">
      <dsp:nvSpPr>
        <dsp:cNvPr id="0" name=""/>
        <dsp:cNvSpPr/>
      </dsp:nvSpPr>
      <dsp:spPr>
        <a:xfrm>
          <a:off x="5566638" y="1115339"/>
          <a:ext cx="332371" cy="384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566638" y="1192325"/>
        <a:ext cx="232660" cy="230957"/>
      </dsp:txXfrm>
    </dsp:sp>
    <dsp:sp modelId="{95E4915A-9B2E-4B91-91AE-D8B35258CE85}">
      <dsp:nvSpPr>
        <dsp:cNvPr id="0" name=""/>
        <dsp:cNvSpPr/>
      </dsp:nvSpPr>
      <dsp:spPr>
        <a:xfrm>
          <a:off x="6103060" y="230361"/>
          <a:ext cx="2450389" cy="2218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smtClean="0">
              <a:effectLst/>
              <a:latin typeface="GHEA Grapalat"/>
              <a:ea typeface="Calibri"/>
              <a:cs typeface="GHEA Grapalat"/>
            </a:rPr>
            <a:t>Թողարկողի վարքագծի կանխատեսելիության բարձրացում</a:t>
          </a:r>
          <a:endParaRPr lang="en-US" sz="1600" kern="1200" smtClean="0">
            <a:latin typeface="GHEA Grapalat" pitchFamily="50" charset="0"/>
            <a:ea typeface="Calibri"/>
            <a:cs typeface="Times New Roman"/>
          </a:endParaRPr>
        </a:p>
      </dsp:txBody>
      <dsp:txXfrm>
        <a:off x="6168052" y="295353"/>
        <a:ext cx="2320405" cy="2088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3B63C-6FA8-4BC5-BA79-6F381FC51911}">
      <dsp:nvSpPr>
        <dsp:cNvPr id="0" name=""/>
        <dsp:cNvSpPr/>
      </dsp:nvSpPr>
      <dsp:spPr>
        <a:xfrm>
          <a:off x="161927" y="203196"/>
          <a:ext cx="1888993" cy="1709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/>
              <a:latin typeface="GHEA Grapalat"/>
              <a:ea typeface="Calibri"/>
              <a:cs typeface="GHEA Grapalat"/>
            </a:rPr>
            <a:t>Պարտատոմսերի</a:t>
          </a:r>
          <a:r>
            <a:rPr lang="en-US" sz="1600" b="1" kern="1200" smtClean="0">
              <a:effectLst/>
              <a:latin typeface="GHEA Grapalat"/>
              <a:ea typeface="Calibri"/>
              <a:cs typeface="Times New Roman"/>
            </a:rPr>
            <a:t> մանրածախ շուկայի զարգացում</a:t>
          </a:r>
          <a:endParaRPr lang="en-US" sz="1600" kern="1200"/>
        </a:p>
      </dsp:txBody>
      <dsp:txXfrm>
        <a:off x="212006" y="253275"/>
        <a:ext cx="1788835" cy="1609674"/>
      </dsp:txXfrm>
    </dsp:sp>
    <dsp:sp modelId="{6137269C-90D0-4334-B3CB-D4F87686D679}">
      <dsp:nvSpPr>
        <dsp:cNvPr id="0" name=""/>
        <dsp:cNvSpPr/>
      </dsp:nvSpPr>
      <dsp:spPr>
        <a:xfrm rot="19046">
          <a:off x="2334222" y="871177"/>
          <a:ext cx="424833" cy="424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2334223" y="955674"/>
        <a:ext cx="297558" cy="254550"/>
      </dsp:txXfrm>
    </dsp:sp>
    <dsp:sp modelId="{812F425D-4F54-4F5F-86CB-8CCD6A746FA7}">
      <dsp:nvSpPr>
        <dsp:cNvPr id="0" name=""/>
        <dsp:cNvSpPr/>
      </dsp:nvSpPr>
      <dsp:spPr>
        <a:xfrm>
          <a:off x="2852481" y="220893"/>
          <a:ext cx="2896229" cy="1709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smtClean="0">
              <a:effectLst/>
              <a:latin typeface="GHEA Grapalat"/>
              <a:ea typeface="Calibri"/>
              <a:cs typeface="GHEA Grapalat"/>
            </a:rPr>
            <a:t>Պարտատոմսերի մանրածախ վաճառքի առցանց համակարգի ներդրում (gp.minfin.am)</a:t>
          </a:r>
          <a:endParaRPr lang="en-US" sz="1600" kern="1200"/>
        </a:p>
      </dsp:txBody>
      <dsp:txXfrm>
        <a:off x="2902560" y="270972"/>
        <a:ext cx="2796071" cy="1609674"/>
      </dsp:txXfrm>
    </dsp:sp>
    <dsp:sp modelId="{CC813C04-2102-4883-A5D5-FAB36A8EA6BB}">
      <dsp:nvSpPr>
        <dsp:cNvPr id="0" name=""/>
        <dsp:cNvSpPr/>
      </dsp:nvSpPr>
      <dsp:spPr>
        <a:xfrm rot="82540">
          <a:off x="5903827" y="858500"/>
          <a:ext cx="224598" cy="424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5903837" y="942541"/>
        <a:ext cx="157219" cy="254550"/>
      </dsp:txXfrm>
    </dsp:sp>
    <dsp:sp modelId="{95E4915A-9B2E-4B91-91AE-D8B35258CE85}">
      <dsp:nvSpPr>
        <dsp:cNvPr id="0" name=""/>
        <dsp:cNvSpPr/>
      </dsp:nvSpPr>
      <dsp:spPr>
        <a:xfrm>
          <a:off x="6172359" y="294433"/>
          <a:ext cx="2381090" cy="1709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smtClean="0">
              <a:effectLst/>
              <a:latin typeface="GHEA Grapalat"/>
              <a:ea typeface="Calibri"/>
              <a:cs typeface="GHEA Grapalat"/>
            </a:rPr>
            <a:t>Գանձապետական պահառուի միջոցով վաճառվող պարտատոմսերի գործիքակազմի ընդլայնում</a:t>
          </a:r>
          <a:endParaRPr lang="en-US" sz="1600" kern="1200" smtClean="0">
            <a:latin typeface="GHEA Grapalat" pitchFamily="50" charset="0"/>
            <a:ea typeface="Calibri"/>
            <a:cs typeface="Times New Roman"/>
          </a:endParaRPr>
        </a:p>
      </dsp:txBody>
      <dsp:txXfrm>
        <a:off x="6222438" y="344512"/>
        <a:ext cx="2280932" cy="1609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0.58772</cdr:x>
      <cdr:y>0.00652</cdr:y>
    </cdr:from>
    <cdr:to>
      <cdr:x>0.76316</cdr:x>
      <cdr:y>0.08279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28433"/>
          <a:ext cx="1524012" cy="3323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GHEA Grapalat" pitchFamily="50" charset="0"/>
            </a:rPr>
            <a:t>Գնահատական</a:t>
          </a:r>
        </a:p>
      </cdr:txBody>
    </cdr:sp>
  </cdr:relSizeAnchor>
  <cdr:relSizeAnchor xmlns:cdr="http://schemas.openxmlformats.org/drawingml/2006/chartDrawing">
    <cdr:from>
      <cdr:x>0.76316</cdr:x>
      <cdr:y>0.04466</cdr:y>
    </cdr:from>
    <cdr:to>
      <cdr:x>0.86842</cdr:x>
      <cdr:y>0.05924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xmlns="" id="{41396D97-3245-4CE7-B117-561194E16727}"/>
            </a:ext>
          </a:extLst>
        </cdr:cNvPr>
        <cdr:cNvCxnSpPr>
          <a:stCxn xmlns:a="http://schemas.openxmlformats.org/drawingml/2006/main" id="2" idx="3"/>
        </cdr:cNvCxnSpPr>
      </cdr:nvCxnSpPr>
      <cdr:spPr>
        <a:xfrm xmlns:a="http://schemas.openxmlformats.org/drawingml/2006/main">
          <a:off x="6629418" y="194615"/>
          <a:ext cx="914382" cy="635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0.67484</cdr:x>
      <cdr:y>0.38415</cdr:y>
    </cdr:from>
    <cdr:to>
      <cdr:x>0.71089</cdr:x>
      <cdr:y>0.50302</cdr:y>
    </cdr:to>
    <cdr:sp macro="" textlink="">
      <cdr:nvSpPr>
        <cdr:cNvPr id="2" name="Right Brace 1"/>
        <cdr:cNvSpPr/>
      </cdr:nvSpPr>
      <cdr:spPr>
        <a:xfrm xmlns:a="http://schemas.openxmlformats.org/drawingml/2006/main" rot="20941691">
          <a:off x="3805286" y="1083081"/>
          <a:ext cx="203278" cy="33514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0.08108</cdr:x>
      <cdr:y>0.61765</cdr:y>
    </cdr:from>
    <cdr:to>
      <cdr:x>0.62162</cdr:x>
      <cdr:y>0.70588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457200" y="1600200"/>
          <a:ext cx="3048000" cy="2286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4DB91-91FA-4230-8BAA-C39325757521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21710-DFF7-490E-A90E-370F8B02E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4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1710-DFF7-490E-A90E-370F8B02E6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7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8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13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7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63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7" indent="-228562" defTabSz="457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12" indent="-228562" defTabSz="457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38" indent="-228562" defTabSz="457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62" indent="-228562" defTabSz="457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2054802-F601-4725-B01F-BD76F9B106E2}" type="slidenum">
              <a:rPr lang="hy-AM" altLang="en-US" smtClean="0">
                <a:latin typeface="Arial" charset="0"/>
              </a:rPr>
              <a:pPr/>
              <a:t>20</a:t>
            </a:fld>
            <a:endParaRPr lang="hy-AM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F2496-3992-43A1-A414-AD3BB6055A6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28" indent="-28570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13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37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063" indent="-228562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187" indent="-228562" defTabSz="457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312" indent="-228562" defTabSz="457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438" indent="-228562" defTabSz="457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562" indent="-228562" defTabSz="457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66B499C-8F2B-48ED-9160-5ED00770BC56}" type="slidenum">
              <a:rPr lang="hy-AM" altLang="en-US" smtClean="0">
                <a:solidFill>
                  <a:prstClr val="black"/>
                </a:solidFill>
                <a:latin typeface="Arial" charset="0"/>
              </a:rPr>
              <a:pPr/>
              <a:t>34</a:t>
            </a:fld>
            <a:endParaRPr lang="hy-AM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7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E193-4779-44BF-91A2-4BEB6F842248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5EEF-0904-4657-B95A-3FF01BCD88EF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1151356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0DA0-90E6-4723-8FE9-D1A558A12250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B64B-480D-4835-A131-030A8824E1E5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193465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30B0-83AB-46D9-8251-F9F3359FA8AC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6305-D7AE-426B-AE00-03F155072766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00756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C35A-EC3B-4CB0-A260-5BCAC696F41C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38E1-77CA-4BDC-86CF-25CB6BE6550E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354845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818E-E0EE-41E5-9945-0BB72FEBBA62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46EF-D003-4D69-8CAF-BDB415A9FD79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61119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6AE9-B66A-4E52-846F-F8A012544C50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F747-173F-4A70-A029-E8483622FE45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31993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3127-4E6C-4B7C-80C6-D7D770951985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F83-DA56-45AE-8F4F-0B58E048E04F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322803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776E-46A2-44EA-8067-14460724B4F0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6496-A464-4D1C-9EEB-103A9B495CE8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351868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91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741C-B47D-4B1A-A1A3-5694DE716A2C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39B94-6B5E-4B0E-8181-B275F5DEF95B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335508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0E1F-84CE-45CE-8870-8FE4D0448AEA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684C-545D-4653-975D-EB5B6FC068A9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1846544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05C6-6C31-4C48-987C-7DD4F1459EAD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28B2-F910-421E-8132-BF4B0788AA7F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41093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3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4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7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4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3BEB-281B-4329-8D40-EDB826E02904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554B-4E79-457D-8FA8-D1D21144E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BB1A89D-E07C-4D76-B3F7-91D3ADBDA576}" type="datetimeFigureOut">
              <a:rPr lang="hy-AM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19.01.2018</a:t>
            </a:fld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hy-A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601BCB-9FAC-4440-93EA-A3FB2D5476D1}" type="slidenum">
              <a:rPr lang="hy-AM" altLang="en-US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y-AM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1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11.pn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11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001000" cy="32194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GHEA Grapalat" pitchFamily="50" charset="0"/>
              </a:rPr>
              <a:t>ՄԱԿՐՈՏՆՏԵՍԱԿԱՆ </a:t>
            </a:r>
            <a:r>
              <a:rPr lang="en-US" sz="3200" b="1" dirty="0" smtClean="0">
                <a:solidFill>
                  <a:schemeClr val="tx2"/>
                </a:solidFill>
                <a:latin typeface="GHEA Grapalat" pitchFamily="50" charset="0"/>
              </a:rPr>
              <a:t>ՔԱՂԱՔԱԿԱՆՈՒԹՅՈՒՆ, ԲՅՈՒՋԵՏԱՅԻՆ ՇՐՋԱՆԱԿ ԵՎ ՊԵՏԱԿԱՆ ՊԱՐՏՔ</a:t>
            </a:r>
            <a:endParaRPr lang="ru-RU" sz="3200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"/>
            <a:ext cx="91440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2" y="4876800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7FE1E-519B-4E14-8637-B6D8B7DD3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406" y="210361"/>
            <a:ext cx="6858000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GHEA Grapalat" pitchFamily="50" charset="0"/>
              </a:rPr>
              <a:t>Ընթացիկ հաշվի 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կ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ա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ն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խ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ա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տ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ե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ս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ո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ւ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մ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ն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ե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ր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ը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C4089149-CAC4-4672-990C-CAB3CB9C2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541585"/>
              </p:ext>
            </p:extLst>
          </p:nvPr>
        </p:nvGraphicFramePr>
        <p:xfrm>
          <a:off x="457200" y="2667006"/>
          <a:ext cx="8229600" cy="408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8880" y="1540261"/>
            <a:ext cx="861799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2017թ.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տարեվերջին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ցուցանիշը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վերանայվել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է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շուրջ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4%-ի՝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հիմնականում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պայմանավորված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ներմուծման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աճի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դեպի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վերև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վերանայմամբ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0" y="210361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7FE1E-519B-4E14-8637-B6D8B7DD3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52400"/>
            <a:ext cx="6858000" cy="6477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Արտահանման </a:t>
            </a:r>
            <a:r>
              <a:rPr lang="hy-AM" sz="2400" b="1" dirty="0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կ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ա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ն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խ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ա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տ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ե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ս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ո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ւ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մ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ն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ե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ր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ը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22C84FA8-5A7A-4F06-92DE-9059A68C2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033945"/>
              </p:ext>
            </p:extLst>
          </p:nvPr>
        </p:nvGraphicFramePr>
        <p:xfrm>
          <a:off x="152400" y="1065568"/>
          <a:ext cx="5029200" cy="281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1600200"/>
            <a:ext cx="333756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Արտահանման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աճի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կանխատեսումները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տարվա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ընթացքում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վերանայվել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են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դեպի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վերև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պայմանավորված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արտաքին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պահանջարկի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սպասվածից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բարձր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աճով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Ռ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Դ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 տնտեսության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սպասվածից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արագ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վերականգնմամբ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համաշխարհային տնտեսության աշխուժացման ֆոնին մետաղների գնե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րի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սպասվածից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բարձր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աճ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ով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տարվա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ընթացքում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գրանցված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արտահանման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փաստացի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բարձր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աճերով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6" name="Picture 5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6" y="39764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971299"/>
              </p:ext>
            </p:extLst>
          </p:nvPr>
        </p:nvGraphicFramePr>
        <p:xfrm>
          <a:off x="152400" y="4114800"/>
          <a:ext cx="4953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53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F7FE1E-519B-4E14-8637-B6D8B7DD3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76200"/>
            <a:ext cx="6858000" cy="7239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Ներմուծման 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կ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ա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ն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խ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ա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տ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ե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ս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ո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ւ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մ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ն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ե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ր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ը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E62D0075-20FE-4014-A0C7-822FEEE03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850354"/>
              </p:ext>
            </p:extLst>
          </p:nvPr>
        </p:nvGraphicFramePr>
        <p:xfrm>
          <a:off x="76202" y="920731"/>
          <a:ext cx="5029201" cy="281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C402E8B4-2FDE-45AD-AAAA-949FA05BB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905531"/>
              </p:ext>
            </p:extLst>
          </p:nvPr>
        </p:nvGraphicFramePr>
        <p:xfrm>
          <a:off x="76200" y="3834825"/>
          <a:ext cx="5029200" cy="294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3934655"/>
            <a:ext cx="420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1400" b="1" dirty="0">
                <a:latin typeface="GHEA Grapalat" panose="02000506050000020003" pitchFamily="50" charset="0"/>
              </a:rPr>
              <a:t>Ներմուծման կուտակային աճի վերանայումները 2017թ. ընթացքում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3" y="1752606"/>
            <a:ext cx="3632981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Ներմուծման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աճի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կանխատեսումները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տարվա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ընթացքում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վերանայվել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են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դեպի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վերև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պայմանավորված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ներքին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պահանջարկի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սպասվածի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ց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ավելի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արագ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վերականգնմամբ</a:t>
            </a:r>
            <a:endParaRPr lang="hy-AM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հ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ատկապես 4-րդ եռամսյակում տնտեսական ակտիվության սպասվածից բարձր աճով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տարվա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ընթացքում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Հ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ՎԾ-ի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կողմից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ներմուծման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ա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ճ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ի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դեպի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վերև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վերանայումներով</a:t>
            </a:r>
            <a:r>
              <a:rPr lang="hy-AM" sz="1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No automatic alt text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64"/>
            <a:ext cx="1097442" cy="7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13</a:t>
            </a:fld>
            <a:endParaRPr lang="ru-RU"/>
          </a:p>
        </p:txBody>
      </p:sp>
      <p:pic>
        <p:nvPicPr>
          <p:cNvPr id="7" name="Picture 6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" y="152400"/>
            <a:ext cx="108720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349786"/>
              </p:ext>
            </p:extLst>
          </p:nvPr>
        </p:nvGraphicFramePr>
        <p:xfrm>
          <a:off x="480240" y="3352806"/>
          <a:ext cx="4089991" cy="2966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077"/>
                <a:gridCol w="629882"/>
                <a:gridCol w="561832"/>
                <a:gridCol w="535169"/>
                <a:gridCol w="684031"/>
              </a:tblGrid>
              <a:tr h="83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kern="1200" dirty="0" smtClean="0">
                        <a:solidFill>
                          <a:schemeClr val="lt1"/>
                        </a:solidFill>
                        <a:effectLst/>
                        <a:latin typeface="GHEA Grapalat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2017թ.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հունվար-նոյեմբեր</a:t>
                      </a:r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effectLst/>
                        <a:latin typeface="GHEA Grapalat" pitchFamily="50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GHEA Grapalat" pitchFamily="50" charset="0"/>
                        </a:rPr>
                        <a:t>Մլն</a:t>
                      </a: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 $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GHEA Grapalat" pitchFamily="50" charset="0"/>
                        </a:rPr>
                        <a:t>Կշիռ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GHEA Grapalat" pitchFamily="50" charset="0"/>
                        </a:rPr>
                        <a:t>Աճ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GHEA Grapalat" pitchFamily="50" charset="0"/>
                        </a:rPr>
                        <a:t>Նպաստում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2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HEA Grapalat" pitchFamily="50" charset="0"/>
                        </a:rPr>
                        <a:t>ԸՆԴԱՄԵՆԸ</a:t>
                      </a:r>
                      <a:endParaRPr lang="en-US" sz="11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2013.8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100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23.5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23.5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GHEA Grapalat" pitchFamily="50" charset="0"/>
                        </a:rPr>
                        <a:t>Հանքահումքային</a:t>
                      </a:r>
                      <a:endParaRPr lang="en-US" sz="11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621.0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30.8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44.5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11.7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Պատրաստի</a:t>
                      </a:r>
                      <a:r>
                        <a:rPr lang="en-US" sz="11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սնունդ</a:t>
                      </a:r>
                      <a:endParaRPr lang="en-US" sz="11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477.0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23.7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26.8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6.2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Թանկարժեք</a:t>
                      </a:r>
                      <a:endParaRPr lang="en-US" sz="11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252.5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12.5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HEA Grapalat" pitchFamily="50" charset="0"/>
                        </a:rPr>
                        <a:t>-19.0</a:t>
                      </a:r>
                      <a:endParaRPr lang="en-US" sz="12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HEA Grapalat" pitchFamily="50" charset="0"/>
                        </a:rPr>
                        <a:t>-3.6</a:t>
                      </a:r>
                      <a:endParaRPr lang="en-US" sz="12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Ոչ</a:t>
                      </a:r>
                      <a:r>
                        <a:rPr lang="en-US" sz="11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թանկարժեք</a:t>
                      </a:r>
                      <a:endParaRPr lang="en-US" sz="11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250.4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12.4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26.3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3.2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4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Մանածագործական</a:t>
                      </a:r>
                      <a:endParaRPr lang="en-US" sz="11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120.5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6.0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39.8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2.1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itle 4"/>
          <p:cNvSpPr>
            <a:spLocks noGrp="1"/>
          </p:cNvSpPr>
          <p:nvPr/>
        </p:nvSpPr>
        <p:spPr>
          <a:xfrm>
            <a:off x="478468" y="2819400"/>
            <a:ext cx="1406525" cy="3175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>
                <a:effectLst/>
                <a:latin typeface="GHEA Grapalat"/>
                <a:ea typeface="Calibri"/>
              </a:rPr>
              <a:t>Արտահանում</a:t>
            </a:r>
            <a:r>
              <a:rPr lang="en-US" sz="1200" b="1" i="1" dirty="0">
                <a:effectLst/>
                <a:latin typeface="GHEA Grapalat"/>
                <a:ea typeface="Calibri"/>
              </a:rPr>
              <a:t>  </a:t>
            </a:r>
            <a:endParaRPr lang="en-US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15820"/>
              </p:ext>
            </p:extLst>
          </p:nvPr>
        </p:nvGraphicFramePr>
        <p:xfrm>
          <a:off x="4724403" y="3352806"/>
          <a:ext cx="4212262" cy="2777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760"/>
                <a:gridCol w="643913"/>
                <a:gridCol w="563424"/>
                <a:gridCol w="489231"/>
                <a:gridCol w="744934"/>
              </a:tblGrid>
              <a:tr h="7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2017թ.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հունվար-նոյեմբեր</a:t>
                      </a:r>
                      <a:r>
                        <a:rPr lang="en-US" sz="1400" b="1" i="1" kern="1200" dirty="0" smtClean="0">
                          <a:solidFill>
                            <a:schemeClr val="lt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GHEA Grapalat" pitchFamily="50" charset="0"/>
                        </a:rPr>
                        <a:t>Մլն</a:t>
                      </a: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 $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GHEA Grapalat" pitchFamily="50" charset="0"/>
                        </a:rPr>
                        <a:t>Կշիռ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HEA Grapalat" pitchFamily="50" charset="0"/>
                        </a:rPr>
                        <a:t>Աճ</a:t>
                      </a:r>
                      <a:endParaRPr lang="en-US" sz="12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GHEA Grapalat" pitchFamily="50" charset="0"/>
                        </a:rPr>
                        <a:t>Նպաստում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18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HEA Grapalat" pitchFamily="50" charset="0"/>
                        </a:rPr>
                        <a:t>ԸՆԴԱՄԵՆԸ</a:t>
                      </a:r>
                      <a:endParaRPr lang="en-US" sz="11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3770.4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100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28.0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28.0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Հանքահումքային</a:t>
                      </a:r>
                      <a:endParaRPr lang="en-US" sz="11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578.5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15.3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12.0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2.1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GHEA Grapalat" pitchFamily="50" charset="0"/>
                        </a:rPr>
                        <a:t>Սարքավորումներ</a:t>
                      </a:r>
                      <a:endParaRPr lang="en-US" sz="11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551.7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14.6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33.2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GHEA Grapalat" pitchFamily="50" charset="0"/>
                        </a:rPr>
                        <a:t>4.7</a:t>
                      </a:r>
                      <a:endParaRPr lang="en-US" sz="1200" b="1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Քիմիական</a:t>
                      </a:r>
                      <a:r>
                        <a:rPr lang="en-US" sz="11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GHEA Grapalat" pitchFamily="50" charset="0"/>
                        </a:rPr>
                        <a:t>արտ</a:t>
                      </a:r>
                      <a:r>
                        <a:rPr lang="en-US" sz="1100" dirty="0" smtClean="0">
                          <a:effectLst/>
                          <a:latin typeface="GHEA Grapalat" pitchFamily="50" charset="0"/>
                        </a:rPr>
                        <a:t>.</a:t>
                      </a:r>
                      <a:endParaRPr lang="en-US" sz="11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382.8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10.2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27.5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2.8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Պատրաստի</a:t>
                      </a:r>
                      <a:r>
                        <a:rPr lang="en-US" sz="11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սնունդ</a:t>
                      </a:r>
                      <a:endParaRPr lang="en-US" sz="11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343.4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9.1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11.2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1.2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9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Ոչ</a:t>
                      </a:r>
                      <a:r>
                        <a:rPr lang="en-US" sz="1100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HEA Grapalat" pitchFamily="50" charset="0"/>
                        </a:rPr>
                        <a:t>թանկարժեք</a:t>
                      </a:r>
                      <a:r>
                        <a:rPr lang="en-US" sz="1100" dirty="0">
                          <a:effectLst/>
                          <a:latin typeface="GHEA Grapalat" pitchFamily="50" charset="0"/>
                        </a:rPr>
                        <a:t> </a:t>
                      </a:r>
                      <a:endParaRPr lang="en-US" sz="11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269.0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HEA Grapalat" pitchFamily="50" charset="0"/>
                        </a:rPr>
                        <a:t>7.1</a:t>
                      </a:r>
                      <a:endParaRPr lang="en-US" sz="120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34.0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HEA Grapalat" pitchFamily="50" charset="0"/>
                        </a:rPr>
                        <a:t>2.3</a:t>
                      </a:r>
                      <a:endParaRPr lang="en-US" sz="1200" dirty="0"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itle 4"/>
          <p:cNvSpPr>
            <a:spLocks noGrp="1"/>
          </p:cNvSpPr>
          <p:nvPr/>
        </p:nvSpPr>
        <p:spPr>
          <a:xfrm>
            <a:off x="4724402" y="2816225"/>
            <a:ext cx="1400175" cy="3238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>
                <a:effectLst/>
                <a:latin typeface="GHEA Grapalat"/>
                <a:ea typeface="Calibri"/>
              </a:rPr>
              <a:t>Ներմուծում</a:t>
            </a:r>
            <a:r>
              <a:rPr lang="en-US" sz="1200" b="1" i="1" dirty="0">
                <a:effectLst/>
                <a:latin typeface="GHEA Grapalat"/>
                <a:ea typeface="Calibri"/>
              </a:rPr>
              <a:t>  </a:t>
            </a:r>
            <a:endParaRPr lang="en-US" sz="800" dirty="0">
              <a:effectLst/>
              <a:latin typeface="Tahoma"/>
              <a:ea typeface="Calibri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1676400" y="163900"/>
            <a:ext cx="6934200" cy="792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ՀՀ </a:t>
            </a:r>
            <a:r>
              <a:rPr lang="en-US" sz="2400" dirty="0" err="1" smtClean="0"/>
              <a:t>արտաքին</a:t>
            </a:r>
            <a:r>
              <a:rPr lang="en-US" sz="2400" dirty="0" smtClean="0"/>
              <a:t> </a:t>
            </a:r>
            <a:r>
              <a:rPr lang="en-US" sz="2400" dirty="0" err="1" smtClean="0"/>
              <a:t>առևտրի</a:t>
            </a:r>
            <a:r>
              <a:rPr lang="en-US" sz="2400" dirty="0" smtClean="0"/>
              <a:t> </a:t>
            </a:r>
            <a:r>
              <a:rPr lang="en-US" sz="2400" dirty="0" err="1" smtClean="0"/>
              <a:t>ապրանքային</a:t>
            </a:r>
            <a:r>
              <a:rPr lang="en-US" sz="2400" dirty="0" smtClean="0"/>
              <a:t> </a:t>
            </a:r>
            <a:r>
              <a:rPr lang="en-US" sz="2400" dirty="0" err="1" smtClean="0"/>
              <a:t>կառուցվածքը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465" y="1649115"/>
            <a:ext cx="8458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y-AM" sz="1400" b="1" dirty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թ. ընթացքում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արտահանման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աճը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հիմնականում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պայմանավորվել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է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հանքահումքային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արտադրանքի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արտահանման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աճով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իսկ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ներմուծման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աճը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ավելի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դիվերսիֆիկացված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է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541099"/>
              </p:ext>
            </p:extLst>
          </p:nvPr>
        </p:nvGraphicFramePr>
        <p:xfrm>
          <a:off x="369998" y="2474595"/>
          <a:ext cx="4045689" cy="352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729"/>
                <a:gridCol w="612359"/>
                <a:gridCol w="457200"/>
                <a:gridCol w="788002"/>
                <a:gridCol w="888399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GHEA Grapalat" pitchFamily="50" charset="0"/>
                        </a:rPr>
                        <a:t> </a:t>
                      </a:r>
                    </a:p>
                    <a:p>
                      <a:endParaRPr lang="en-US" sz="1400" baseline="0" dirty="0" smtClean="0">
                        <a:latin typeface="GHEA Grapalat" pitchFamily="50" charset="0"/>
                      </a:endParaRPr>
                    </a:p>
                    <a:p>
                      <a:r>
                        <a:rPr lang="en-US" sz="1200" dirty="0" smtClean="0">
                          <a:latin typeface="GHEA Grapalat" pitchFamily="50" charset="0"/>
                        </a:rPr>
                        <a:t>2017թ.   </a:t>
                      </a:r>
                    </a:p>
                    <a:p>
                      <a:r>
                        <a:rPr lang="en-US" sz="1200" dirty="0" smtClean="0">
                          <a:latin typeface="GHEA Grapalat" pitchFamily="50" charset="0"/>
                        </a:rPr>
                        <a:t>(11 </a:t>
                      </a:r>
                      <a:r>
                        <a:rPr lang="en-US" sz="1200" dirty="0" err="1" smtClean="0">
                          <a:latin typeface="GHEA Grapalat" pitchFamily="50" charset="0"/>
                        </a:rPr>
                        <a:t>ամիս</a:t>
                      </a:r>
                      <a:r>
                        <a:rPr lang="en-US" sz="1200" dirty="0" smtClean="0">
                          <a:latin typeface="GHEA Grapalat" pitchFamily="50" charset="0"/>
                        </a:rPr>
                        <a:t>)</a:t>
                      </a:r>
                      <a:endParaRPr lang="en-US" sz="1200" dirty="0">
                        <a:latin typeface="GHEA Grapala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latin typeface="GHEA Grapalat" pitchFamily="50" charset="0"/>
                          <a:ea typeface="+mn-ea"/>
                          <a:cs typeface="+mn-cs"/>
                        </a:rPr>
                        <a:t>Կշիռ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GHEA Grapalat" pitchFamily="50" charset="0"/>
                          <a:ea typeface="+mn-ea"/>
                          <a:cs typeface="+mn-cs"/>
                        </a:rPr>
                        <a:t>, %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latin typeface="GHEA Grapalat" pitchFamily="50" charset="0"/>
                          <a:ea typeface="+mn-ea"/>
                          <a:cs typeface="+mn-cs"/>
                        </a:rPr>
                        <a:t>Աճ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GHEA Grapalat" pitchFamily="50" charset="0"/>
                          <a:ea typeface="+mn-ea"/>
                          <a:cs typeface="+mn-cs"/>
                        </a:rPr>
                        <a:t>, %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GHEA Grapalat" pitchFamily="50" charset="0"/>
                        </a:rPr>
                        <a:t>Աճին</a:t>
                      </a:r>
                      <a:r>
                        <a:rPr lang="en-US" sz="1200" baseline="0" dirty="0" smtClean="0">
                          <a:latin typeface="GHEA Grapalat" pitchFamily="50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GHEA Grapalat" pitchFamily="50" charset="0"/>
                        </a:rPr>
                        <a:t>ն</a:t>
                      </a:r>
                      <a:r>
                        <a:rPr lang="en-US" sz="1200" dirty="0" err="1" smtClean="0">
                          <a:latin typeface="GHEA Grapalat" pitchFamily="50" charset="0"/>
                        </a:rPr>
                        <a:t>պաստում</a:t>
                      </a:r>
                      <a:r>
                        <a:rPr lang="en-US" sz="1200" dirty="0" smtClean="0">
                          <a:latin typeface="GHEA Grapalat" pitchFamily="50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GHEA Grapalat" pitchFamily="50" charset="0"/>
                        </a:rPr>
                        <a:t>    </a:t>
                      </a:r>
                      <a:r>
                        <a:rPr lang="en-US" sz="1200" dirty="0" err="1" smtClean="0">
                          <a:latin typeface="GHEA Grapalat" pitchFamily="50" charset="0"/>
                        </a:rPr>
                        <a:t>տոկ.կետ</a:t>
                      </a:r>
                      <a:endParaRPr lang="en-US" sz="1200" dirty="0" smtClean="0">
                        <a:latin typeface="GHEA Grapalat" pitchFamily="50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GHEA Grapalat" pitchFamily="50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GHEA Grapalat" pitchFamily="50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GHEA Grapalat" pitchFamily="50" charset="0"/>
                        </a:rPr>
                        <a:t>    2016             2017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 rtl="0" fontAlgn="b"/>
                      <a:r>
                        <a:rPr lang="hy-AM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Ընդամենը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23.5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21.9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23.5</a:t>
                      </a: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rtl="0" fontAlgn="b"/>
                      <a:r>
                        <a:rPr lang="hy-AM" sz="1400" b="0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Վերջնական սպառման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39.5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31.4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10.9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11.6</a:t>
                      </a: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rtl="0" fontAlgn="b"/>
                      <a:r>
                        <a:rPr lang="hy-AM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Միջանկյալ սպառման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58.5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28.5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16.0</a:t>
                      </a:r>
                      <a:endParaRPr lang="en-US" sz="1400" b="1" i="0" u="none" strike="noStrike" dirty="0">
                        <a:solidFill>
                          <a:srgbClr val="17375E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83845">
                <a:tc>
                  <a:txBody>
                    <a:bodyPr/>
                    <a:lstStyle/>
                    <a:p>
                      <a:pPr algn="l" rtl="0" fontAlgn="b"/>
                      <a:r>
                        <a:rPr lang="hy-AM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Կապիտալ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-69.5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-4.2</a:t>
                      </a:r>
                    </a:p>
                  </a:txBody>
                  <a:tcPr marL="9525" marR="9525" marT="9525" marB="0" anchor="b"/>
                </a:tc>
              </a:tr>
              <a:tr h="396240">
                <a:tc>
                  <a:txBody>
                    <a:bodyPr/>
                    <a:lstStyle/>
                    <a:p>
                      <a:pPr algn="l" rtl="0" fontAlgn="b"/>
                      <a:r>
                        <a:rPr lang="hy-AM" sz="1400" b="0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Ավտոմեքենա մարդատար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-4.8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F7FE1E-519B-4E14-8637-B6D8B7DD3044}"/>
              </a:ext>
            </a:extLst>
          </p:cNvPr>
          <p:cNvSpPr txBox="1">
            <a:spLocks/>
          </p:cNvSpPr>
          <p:nvPr/>
        </p:nvSpPr>
        <p:spPr>
          <a:xfrm>
            <a:off x="1828800" y="76200"/>
            <a:ext cx="6915150" cy="8017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err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Ա</a:t>
            </a:r>
            <a:r>
              <a:rPr lang="en-US" sz="2300" b="1" dirty="0" err="1" smtClean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պրանքային</a:t>
            </a:r>
            <a:r>
              <a:rPr lang="en-US" sz="2300" b="1" dirty="0" smtClean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կառուցվածքը</a:t>
            </a:r>
            <a:endParaRPr lang="en-US" sz="2300" b="1" dirty="0">
              <a:solidFill>
                <a:schemeClr val="tx2"/>
              </a:solidFill>
              <a:latin typeface="GHEA Grapalat" pitchFamily="50" charset="0"/>
              <a:ea typeface="+mj-ea"/>
              <a:cs typeface="+mj-cs"/>
            </a:endParaRPr>
          </a:p>
          <a:p>
            <a:r>
              <a:rPr lang="en-US" sz="2300" b="1" dirty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ըստ</a:t>
            </a:r>
            <a:r>
              <a:rPr lang="en-US" sz="2300" b="1" dirty="0" smtClean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լայն</a:t>
            </a:r>
            <a:r>
              <a:rPr lang="en-US" sz="2300" b="1" dirty="0" smtClean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2300" b="1" dirty="0" err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տնտեսական</a:t>
            </a:r>
            <a:r>
              <a:rPr lang="en-US" sz="2300" b="1" dirty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դասակարգման</a:t>
            </a:r>
            <a:r>
              <a:rPr lang="en-US" sz="2300" b="1" dirty="0" smtClean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2300" b="1" dirty="0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rPr>
              <a:t>(BEC)</a:t>
            </a:r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6" y="39764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8468" y="1000330"/>
            <a:ext cx="82654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y-AM" sz="1400" b="1" dirty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թ.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ընթացքում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արտահանման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և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ներմուծման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կառուցվածքում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բարձրացել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է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միջանկյալ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սպառման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ապրանքների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դերը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Ներմուծման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մեջ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զգալի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աճել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են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նաև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կապիտալ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բնույթի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ապրանքները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455313"/>
              </p:ext>
            </p:extLst>
          </p:nvPr>
        </p:nvGraphicFramePr>
        <p:xfrm>
          <a:off x="4857750" y="2514600"/>
          <a:ext cx="38862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533400"/>
                <a:gridCol w="533400"/>
                <a:gridCol w="685800"/>
                <a:gridCol w="81915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GHEA Grapalat" pitchFamily="50" charset="0"/>
                        </a:rPr>
                        <a:t> </a:t>
                      </a:r>
                    </a:p>
                    <a:p>
                      <a:endParaRPr lang="en-US" sz="1400" baseline="0" dirty="0" smtClean="0">
                        <a:latin typeface="GHEA Grapalat" pitchFamily="50" charset="0"/>
                      </a:endParaRPr>
                    </a:p>
                    <a:p>
                      <a:r>
                        <a:rPr lang="en-US" sz="1200" dirty="0" smtClean="0">
                          <a:latin typeface="GHEA Grapalat" pitchFamily="50" charset="0"/>
                        </a:rPr>
                        <a:t>2017թ.   </a:t>
                      </a:r>
                    </a:p>
                    <a:p>
                      <a:r>
                        <a:rPr lang="en-US" sz="1200" dirty="0" smtClean="0">
                          <a:latin typeface="GHEA Grapalat" pitchFamily="50" charset="0"/>
                        </a:rPr>
                        <a:t>(11 </a:t>
                      </a:r>
                      <a:r>
                        <a:rPr lang="en-US" sz="1200" dirty="0" err="1" smtClean="0">
                          <a:latin typeface="GHEA Grapalat" pitchFamily="50" charset="0"/>
                        </a:rPr>
                        <a:t>ամիս</a:t>
                      </a:r>
                      <a:r>
                        <a:rPr lang="en-US" sz="1200" dirty="0" smtClean="0">
                          <a:latin typeface="GHEA Grapalat" pitchFamily="50" charset="0"/>
                        </a:rPr>
                        <a:t>)</a:t>
                      </a:r>
                      <a:endParaRPr lang="en-US" sz="1200" dirty="0">
                        <a:latin typeface="GHEA Grapalat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latin typeface="GHEA Grapalat" pitchFamily="50" charset="0"/>
                          <a:ea typeface="+mn-ea"/>
                          <a:cs typeface="+mn-cs"/>
                        </a:rPr>
                        <a:t>Կշիռ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GHEA Grapalat" pitchFamily="50" charset="0"/>
                          <a:ea typeface="+mn-ea"/>
                          <a:cs typeface="+mn-cs"/>
                        </a:rPr>
                        <a:t>, %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latin typeface="GHEA Grapalat" pitchFamily="50" charset="0"/>
                          <a:ea typeface="+mn-ea"/>
                          <a:cs typeface="+mn-cs"/>
                        </a:rPr>
                        <a:t>Աճ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GHEA Grapalat" pitchFamily="50" charset="0"/>
                          <a:ea typeface="+mn-ea"/>
                          <a:cs typeface="+mn-cs"/>
                        </a:rPr>
                        <a:t>, %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GHEA Grapalat" pitchFamily="50" charset="0"/>
                        </a:rPr>
                        <a:t>Աճին</a:t>
                      </a:r>
                      <a:r>
                        <a:rPr lang="en-US" sz="1200" baseline="0" dirty="0" smtClean="0">
                          <a:latin typeface="GHEA Grapalat" pitchFamily="50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GHEA Grapalat" pitchFamily="50" charset="0"/>
                        </a:rPr>
                        <a:t>ն</a:t>
                      </a:r>
                      <a:r>
                        <a:rPr lang="en-US" sz="1200" dirty="0" err="1" smtClean="0">
                          <a:latin typeface="GHEA Grapalat" pitchFamily="50" charset="0"/>
                        </a:rPr>
                        <a:t>պաստում</a:t>
                      </a:r>
                      <a:r>
                        <a:rPr lang="en-US" sz="1200" dirty="0" smtClean="0">
                          <a:latin typeface="GHEA Grapalat" pitchFamily="50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GHEA Grapalat" pitchFamily="50" charset="0"/>
                        </a:rPr>
                        <a:t>    </a:t>
                      </a:r>
                      <a:r>
                        <a:rPr lang="en-US" sz="1200" dirty="0" err="1" smtClean="0">
                          <a:latin typeface="GHEA Grapalat" pitchFamily="50" charset="0"/>
                        </a:rPr>
                        <a:t>տոկ.կետ</a:t>
                      </a:r>
                      <a:endParaRPr lang="en-US" sz="1200" dirty="0" smtClean="0">
                        <a:latin typeface="GHEA Grapalat" pitchFamily="50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GHEA Grapalat" pitchFamily="50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GHEA Grapalat" pitchFamily="50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GHEA Grapalat" pitchFamily="50" charset="0"/>
                        </a:rPr>
                        <a:t>   2016         2017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60483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Sylfaen"/>
                        </a:rPr>
                        <a:t>Ընդամենը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1.7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</a:tr>
              <a:tr h="610924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Sylfaen"/>
                        </a:rPr>
                        <a:t>Վերջնական</a:t>
                      </a:r>
                      <a:r>
                        <a:rPr lang="hy-AM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y-AM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Sylfaen"/>
                        </a:rPr>
                        <a:t>սպառման</a:t>
                      </a:r>
                      <a:r>
                        <a:rPr lang="hy-AM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Calibri"/>
                        </a:rPr>
                        <a:t> 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28.7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31.8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2.5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8.8</a:t>
                      </a:r>
                    </a:p>
                  </a:txBody>
                  <a:tcPr marL="0" marR="0" marT="0" marB="0" anchor="b"/>
                </a:tc>
              </a:tr>
              <a:tr h="704993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Sylfaen"/>
                        </a:rPr>
                        <a:t>Միջանկյալ</a:t>
                      </a:r>
                      <a:r>
                        <a:rPr lang="hy-AM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y-AM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Sylfaen"/>
                        </a:rPr>
                        <a:t>սպառման</a:t>
                      </a:r>
                      <a:r>
                        <a:rPr lang="hy-AM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Calibri"/>
                        </a:rPr>
                        <a:t> 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53.9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21.5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-0.1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</a:rPr>
                        <a:t>12.2</a:t>
                      </a:r>
                    </a:p>
                  </a:txBody>
                  <a:tcPr marL="0" marR="0" marT="0" marB="0" anchor="b"/>
                </a:tc>
              </a:tr>
              <a:tr h="305462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Sylfaen"/>
                        </a:rPr>
                        <a:t>Կապիտալ</a:t>
                      </a:r>
                      <a:r>
                        <a:rPr lang="hy-AM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Calibri"/>
                        </a:rPr>
                        <a:t> 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14.3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44.0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0.4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5.6</a:t>
                      </a:r>
                    </a:p>
                  </a:txBody>
                  <a:tcPr marL="0" marR="0" marT="0" marB="0" anchor="b"/>
                </a:tc>
              </a:tr>
              <a:tr h="456538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Sylfaen"/>
                        </a:rPr>
                        <a:t>Ավտոմեքենա</a:t>
                      </a:r>
                      <a:r>
                        <a:rPr lang="hy-AM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hy-AM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HEA Grapalat" pitchFamily="50" charset="0"/>
                          <a:ea typeface="Times New Roman"/>
                          <a:cs typeface="Sylfaen"/>
                        </a:rPr>
                        <a:t>մարդատար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HEA Grapalat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46.8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1.3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2" name="Title 4"/>
          <p:cNvSpPr>
            <a:spLocks noGrp="1"/>
          </p:cNvSpPr>
          <p:nvPr/>
        </p:nvSpPr>
        <p:spPr>
          <a:xfrm>
            <a:off x="356710" y="2070100"/>
            <a:ext cx="1197935" cy="3175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>
                <a:effectLst/>
                <a:latin typeface="GHEA Grapalat"/>
                <a:ea typeface="Calibri"/>
              </a:rPr>
              <a:t>Արտահանում</a:t>
            </a:r>
            <a:r>
              <a:rPr lang="en-US" sz="1200" b="1" i="1" dirty="0">
                <a:effectLst/>
                <a:latin typeface="GHEA Grapalat"/>
                <a:ea typeface="Calibri"/>
              </a:rPr>
              <a:t>  </a:t>
            </a:r>
            <a:endParaRPr lang="en-US" sz="800" dirty="0">
              <a:effectLst/>
              <a:latin typeface="Tahoma"/>
              <a:ea typeface="Calibri"/>
            </a:endParaRPr>
          </a:p>
        </p:txBody>
      </p:sp>
      <p:sp>
        <p:nvSpPr>
          <p:cNvPr id="13" name="Title 4"/>
          <p:cNvSpPr>
            <a:spLocks noGrp="1"/>
          </p:cNvSpPr>
          <p:nvPr/>
        </p:nvSpPr>
        <p:spPr>
          <a:xfrm>
            <a:off x="4876801" y="2061978"/>
            <a:ext cx="1295400" cy="3238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 err="1">
                <a:effectLst/>
                <a:latin typeface="GHEA Grapalat"/>
                <a:ea typeface="Calibri"/>
              </a:rPr>
              <a:t>Ներմուծում</a:t>
            </a:r>
            <a:r>
              <a:rPr lang="en-US" sz="1200" b="1" i="1" dirty="0">
                <a:effectLst/>
                <a:latin typeface="GHEA Grapalat"/>
                <a:ea typeface="Calibri"/>
              </a:rPr>
              <a:t>  </a:t>
            </a:r>
            <a:endParaRPr lang="en-US" sz="800" dirty="0">
              <a:effectLst/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7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001000" cy="321945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GHEA Grapalat" pitchFamily="50" charset="0"/>
              </a:rPr>
              <a:t>Հարկաբյուջետային</a:t>
            </a:r>
            <a:r>
              <a:rPr lang="hy-AM" b="1" dirty="0">
                <a:solidFill>
                  <a:schemeClr val="tx2"/>
                </a:solidFill>
                <a:latin typeface="GHEA Grapalat" pitchFamily="50" charset="0"/>
              </a:rPr>
              <a:t> հատված</a:t>
            </a:r>
            <a:r>
              <a:rPr lang="en-US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endParaRPr lang="ru-RU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4724400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1" y="152400"/>
            <a:ext cx="6972320" cy="7159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hy-AM" sz="2000" b="1" dirty="0">
                <a:solidFill>
                  <a:schemeClr val="tx2"/>
                </a:solidFill>
                <a:latin typeface="GHEA Grapalat" pitchFamily="50" charset="0"/>
              </a:rPr>
              <a:t>Պետական բ</a:t>
            </a:r>
            <a:r>
              <a:rPr lang="hy-AM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յուջեի ցուցանիշներ</a:t>
            </a:r>
            <a:endParaRPr lang="ru-RU" sz="2000" b="1" dirty="0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pic>
        <p:nvPicPr>
          <p:cNvPr id="6" name="Picture 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2400"/>
            <a:ext cx="1143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48070"/>
              </p:ext>
            </p:extLst>
          </p:nvPr>
        </p:nvGraphicFramePr>
        <p:xfrm>
          <a:off x="356192" y="1066800"/>
          <a:ext cx="8529085" cy="52578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9221"/>
                <a:gridCol w="1253554"/>
                <a:gridCol w="1348361"/>
                <a:gridCol w="1404542"/>
                <a:gridCol w="1053407"/>
              </a:tblGrid>
              <a:tr h="430489"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400" b="1" i="1" u="none" strike="noStrike" dirty="0" smtClean="0">
                          <a:effectLst/>
                          <a:latin typeface="GHEA Grapalat" pitchFamily="50" charset="0"/>
                        </a:rPr>
                        <a:t>մլն</a:t>
                      </a:r>
                      <a:r>
                        <a:rPr lang="hy-AM" sz="1400" b="1" i="1" u="none" strike="noStrike" baseline="0" dirty="0" smtClean="0">
                          <a:effectLst/>
                          <a:latin typeface="GHEA Grapalat" pitchFamily="50" charset="0"/>
                        </a:rPr>
                        <a:t> դրամ</a:t>
                      </a:r>
                      <a:r>
                        <a:rPr lang="en-US" sz="1400" b="1" u="none" strike="noStrike" dirty="0">
                          <a:effectLst/>
                          <a:latin typeface="GHEA Grapalat" pitchFamily="50" charset="0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400" b="1" u="none" strike="noStrike">
                          <a:effectLst/>
                          <a:latin typeface="GHEA Grapalat" pitchFamily="50" charset="0"/>
                        </a:rPr>
                        <a:t>Օրենք բյուջե</a:t>
                      </a:r>
                      <a:endParaRPr lang="hy-AM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400" b="1" u="none" strike="noStrike" dirty="0">
                          <a:effectLst/>
                          <a:latin typeface="GHEA Grapalat" pitchFamily="50" charset="0"/>
                        </a:rPr>
                        <a:t>Ճշտված բյուջե</a:t>
                      </a:r>
                      <a:endParaRPr lang="hy-AM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effectLst/>
                          <a:latin typeface="GHEA Grapalat" pitchFamily="50" charset="0"/>
                        </a:rPr>
                        <a:t>Փաստ</a:t>
                      </a:r>
                      <a:endParaRPr lang="hy-AM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400" b="1" u="none" strike="noStrike" dirty="0">
                          <a:effectLst/>
                          <a:latin typeface="GHEA Grapalat" pitchFamily="50" charset="0"/>
                        </a:rPr>
                        <a:t> Շեղում</a:t>
                      </a:r>
                      <a:endParaRPr lang="hy-AM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</a:tr>
              <a:tr h="269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1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2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3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4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5 (4-3)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</a:tr>
              <a:tr h="497199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b="1" u="none" strike="noStrike">
                          <a:effectLst/>
                          <a:latin typeface="GHEA Grapalat" pitchFamily="50" charset="0"/>
                        </a:rPr>
                        <a:t>Ա. ՊԵՏԱԿԱՆ ԲՅՈՒՋԵԻ  ԵԿԱՄՈՒՏՆԵՐ </a:t>
                      </a:r>
                      <a:endParaRPr lang="hy-AM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HEA Grapalat" pitchFamily="50" charset="0"/>
                        </a:rPr>
                        <a:t>       1,210,012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HEA Grapalat" pitchFamily="50" charset="0"/>
                        </a:rPr>
                        <a:t>        1,280,325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 1,201,890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(78,435)</a:t>
                      </a:r>
                    </a:p>
                  </a:txBody>
                  <a:tcPr marL="0" marR="0" marT="0" marB="0" anchor="ctr"/>
                </a:tc>
              </a:tr>
              <a:tr h="461685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b="1" u="none" strike="noStrike">
                          <a:effectLst/>
                          <a:latin typeface="GHEA Grapalat" pitchFamily="50" charset="0"/>
                        </a:rPr>
                        <a:t>     1.Հարկային եկամուտներ և պետ. տուրք</a:t>
                      </a:r>
                      <a:endParaRPr lang="hy-AM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GHEA Grapalat" pitchFamily="50" charset="0"/>
                        </a:rPr>
                        <a:t>        1,135,000 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HEA Grapalat" pitchFamily="50" charset="0"/>
                        </a:rPr>
                        <a:t>         1,196,345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  1,156,430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(39,915)</a:t>
                      </a:r>
                    </a:p>
                  </a:txBody>
                  <a:tcPr marL="0" marR="0" marT="0" marB="0" anchor="ctr"/>
                </a:tc>
              </a:tr>
              <a:tr h="236769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u="none" strike="noStrike">
                          <a:effectLst/>
                          <a:latin typeface="GHEA Grapalat" pitchFamily="50" charset="0"/>
                        </a:rPr>
                        <a:t>    2.Պաշտոնական դրամաշնորհներ</a:t>
                      </a:r>
                      <a:endParaRPr lang="hy-AM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            30,911 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              35,713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      13,238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(22,475)</a:t>
                      </a:r>
                    </a:p>
                  </a:txBody>
                  <a:tcPr marL="0" marR="0" marT="0" marB="0" anchor="ctr"/>
                </a:tc>
              </a:tr>
              <a:tr h="236769">
                <a:tc>
                  <a:txBody>
                    <a:bodyPr/>
                    <a:lstStyle/>
                    <a:p>
                      <a:pPr algn="r" fontAlgn="ctr"/>
                      <a:r>
                        <a:rPr lang="hy-AM" sz="1400" u="none" strike="noStrike">
                          <a:effectLst/>
                          <a:latin typeface="GHEA Grapalat" pitchFamily="50" charset="0"/>
                        </a:rPr>
                        <a:t>այդ թվում բյուջետ. աջակցության</a:t>
                      </a:r>
                      <a:endParaRPr lang="hy-AM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             9,042 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               9,042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        3,659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(5,383)</a:t>
                      </a:r>
                    </a:p>
                  </a:txBody>
                  <a:tcPr marL="0" marR="0" marT="0" marB="0" anchor="ctr"/>
                </a:tc>
              </a:tr>
              <a:tr h="236769">
                <a:tc>
                  <a:txBody>
                    <a:bodyPr/>
                    <a:lstStyle/>
                    <a:p>
                      <a:pPr algn="r" fontAlgn="ctr"/>
                      <a:r>
                        <a:rPr lang="hy-AM" sz="1400" u="none" strike="noStrike">
                          <a:effectLst/>
                          <a:latin typeface="GHEA Grapalat" pitchFamily="50" charset="0"/>
                        </a:rPr>
                        <a:t>այդ թվում գրանտային ԾԻԳ-երով</a:t>
                      </a:r>
                      <a:endParaRPr lang="hy-AM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            21,869 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              26,671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        9,579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(17,091)</a:t>
                      </a:r>
                    </a:p>
                  </a:txBody>
                  <a:tcPr marL="0" marR="0" marT="0" marB="0" anchor="ctr"/>
                </a:tc>
              </a:tr>
              <a:tr h="230842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u="none" strike="noStrike">
                          <a:effectLst/>
                          <a:latin typeface="GHEA Grapalat" pitchFamily="50" charset="0"/>
                        </a:rPr>
                        <a:t>    3.Այլ եկամուտներ</a:t>
                      </a:r>
                      <a:endParaRPr lang="hy-AM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            44,102 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             48,267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       32,222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(16,046)</a:t>
                      </a:r>
                    </a:p>
                  </a:txBody>
                  <a:tcPr marL="0" marR="0" marT="0" marB="0" anchor="ctr"/>
                </a:tc>
              </a:tr>
              <a:tr h="497199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b="1" u="none" strike="noStrike" dirty="0">
                          <a:effectLst/>
                          <a:latin typeface="GHEA Grapalat" pitchFamily="50" charset="0"/>
                        </a:rPr>
                        <a:t>Բ. ԸՆԴԱՄԵՆԸ </a:t>
                      </a:r>
                      <a:r>
                        <a:rPr lang="hy-AM" sz="1400" b="1" u="none" strike="noStrike" dirty="0" smtClean="0">
                          <a:effectLst/>
                          <a:latin typeface="GHEA Grapalat" pitchFamily="50" charset="0"/>
                        </a:rPr>
                        <a:t>ԾԱԽՍԵՐ</a:t>
                      </a:r>
                      <a:endParaRPr lang="hy-AM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GHEA Grapalat" pitchFamily="50" charset="0"/>
                        </a:rPr>
                        <a:t>       1,360,112 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HEA Grapalat" pitchFamily="50" charset="0"/>
                        </a:rPr>
                        <a:t>       1,438,078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 1,468,521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30,443 </a:t>
                      </a:r>
                    </a:p>
                  </a:txBody>
                  <a:tcPr marL="0" marR="0" marT="0" marB="0" anchor="ctr"/>
                </a:tc>
              </a:tr>
              <a:tr h="247531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b="1" u="none" strike="noStrike" dirty="0">
                          <a:effectLst/>
                          <a:latin typeface="GHEA Grapalat" pitchFamily="50" charset="0"/>
                        </a:rPr>
                        <a:t>ԸՆԹԱՑԻԿ ԾԱԽՍԵՐ</a:t>
                      </a:r>
                      <a:endParaRPr lang="hy-AM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GHEA Grapalat" pitchFamily="50" charset="0"/>
                        </a:rPr>
                        <a:t>       1,261,772 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HEA Grapalat" pitchFamily="50" charset="0"/>
                        </a:rPr>
                        <a:t>        1,279,169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GHEA Grapalat"/>
                        </a:rPr>
                        <a:t>        1,236,847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GHEA Grapalat"/>
                        </a:rPr>
                        <a:t>     (42,322)</a:t>
                      </a:r>
                    </a:p>
                  </a:txBody>
                  <a:tcPr marL="0" marR="0" marT="0" marB="0" anchor="ctr"/>
                </a:tc>
              </a:tr>
              <a:tr h="247531">
                <a:tc>
                  <a:txBody>
                    <a:bodyPr/>
                    <a:lstStyle/>
                    <a:p>
                      <a:pPr algn="r" fontAlgn="ctr"/>
                      <a:r>
                        <a:rPr lang="hy-AM" sz="1400" u="none" strike="noStrike">
                          <a:effectLst/>
                          <a:latin typeface="GHEA Grapalat" pitchFamily="50" charset="0"/>
                        </a:rPr>
                        <a:t>բյուջեով</a:t>
                      </a:r>
                      <a:endParaRPr lang="hy-AM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       1,240,462 </a:t>
                      </a:r>
                      <a:endParaRPr lang="en-US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         1,252,498 </a:t>
                      </a:r>
                      <a:endParaRPr lang="en-US" sz="1400" b="0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GHEA Grapalat"/>
                        </a:rPr>
                        <a:t>         1,220,580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GHEA Grapalat"/>
                        </a:rPr>
                        <a:t>     (35,817)</a:t>
                      </a:r>
                    </a:p>
                  </a:txBody>
                  <a:tcPr marL="0" marR="0" marT="0" marB="0" anchor="ctr"/>
                </a:tc>
              </a:tr>
              <a:tr h="247531">
                <a:tc>
                  <a:txBody>
                    <a:bodyPr/>
                    <a:lstStyle/>
                    <a:p>
                      <a:pPr algn="r" fontAlgn="ctr"/>
                      <a:r>
                        <a:rPr lang="hy-AM" sz="1400" u="none" strike="noStrike">
                          <a:effectLst/>
                          <a:latin typeface="GHEA Grapalat" pitchFamily="50" charset="0"/>
                        </a:rPr>
                        <a:t>ԾԻԳ-երով</a:t>
                      </a:r>
                      <a:endParaRPr lang="hy-AM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           21,309 </a:t>
                      </a:r>
                      <a:endParaRPr lang="en-US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             26,670 </a:t>
                      </a:r>
                      <a:endParaRPr lang="en-US" sz="1400" b="0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GHEA Grapalat"/>
                        </a:rPr>
                        <a:t>             16,267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GHEA Grapalat"/>
                        </a:rPr>
                        <a:t>     (6,504)</a:t>
                      </a:r>
                    </a:p>
                  </a:txBody>
                  <a:tcPr marL="0" marR="0" marT="0" marB="0" anchor="ctr"/>
                </a:tc>
              </a:tr>
              <a:tr h="461685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b="1" u="none" strike="noStrike">
                          <a:effectLst/>
                          <a:latin typeface="GHEA Grapalat" pitchFamily="50" charset="0"/>
                        </a:rPr>
                        <a:t>ՈՉ ՖԻՆԱՆՍԱԿԱՆ ԱԿՏԻՎՆԵՐԻ ՀԵՏ ԳՈՐԾԱՌՆՈՒԹՅՈՒՆՆԵՐ</a:t>
                      </a:r>
                      <a:endParaRPr lang="hy-AM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GHEA Grapalat" pitchFamily="50" charset="0"/>
                        </a:rPr>
                        <a:t>          98,341 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HEA Grapalat" pitchFamily="50" charset="0"/>
                        </a:rPr>
                        <a:t>          158,909 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GHEA Grapalat"/>
                        </a:rPr>
                        <a:t>           231,675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GHEA Grapalat"/>
                        </a:rPr>
                        <a:t>     72,765 </a:t>
                      </a:r>
                    </a:p>
                  </a:txBody>
                  <a:tcPr marL="0" marR="0" marT="0" marB="0" anchor="ctr"/>
                </a:tc>
              </a:tr>
              <a:tr h="247531">
                <a:tc>
                  <a:txBody>
                    <a:bodyPr/>
                    <a:lstStyle/>
                    <a:p>
                      <a:pPr algn="r" fontAlgn="ctr"/>
                      <a:r>
                        <a:rPr lang="hy-AM" sz="1400" u="none" strike="noStrike">
                          <a:effectLst/>
                          <a:latin typeface="GHEA Grapalat" pitchFamily="50" charset="0"/>
                        </a:rPr>
                        <a:t>բյուջեով</a:t>
                      </a:r>
                      <a:endParaRPr lang="hy-AM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           48,339 </a:t>
                      </a:r>
                      <a:endParaRPr lang="en-US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              61,614 </a:t>
                      </a:r>
                      <a:endParaRPr lang="en-US" sz="1400" b="0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GHEA Grapalat"/>
                        </a:rPr>
                        <a:t>              75,012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GHEA Grapalat"/>
                        </a:rPr>
                        <a:t>      13,397 </a:t>
                      </a:r>
                    </a:p>
                  </a:txBody>
                  <a:tcPr marL="0" marR="0" marT="0" marB="0" anchor="ctr"/>
                </a:tc>
              </a:tr>
              <a:tr h="247531">
                <a:tc>
                  <a:txBody>
                    <a:bodyPr/>
                    <a:lstStyle/>
                    <a:p>
                      <a:pPr algn="r" fontAlgn="ctr"/>
                      <a:r>
                        <a:rPr lang="hy-AM" sz="1400" u="none" strike="noStrike">
                          <a:effectLst/>
                          <a:latin typeface="GHEA Grapalat" pitchFamily="50" charset="0"/>
                        </a:rPr>
                        <a:t>ԾԻԳ-երով</a:t>
                      </a:r>
                      <a:endParaRPr lang="hy-AM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HEA Grapalat" pitchFamily="50" charset="0"/>
                        </a:rPr>
                        <a:t>           50,002 </a:t>
                      </a:r>
                      <a:endParaRPr lang="en-US" sz="1400" b="0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HEA Grapalat" pitchFamily="50" charset="0"/>
                        </a:rPr>
                        <a:t>             97,295 </a:t>
                      </a:r>
                      <a:endParaRPr lang="en-US" sz="1400" b="0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GHEA Grapalat"/>
                        </a:rPr>
                        <a:t>           156,663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GHEA Grapalat"/>
                        </a:rPr>
                        <a:t>    59,368 </a:t>
                      </a:r>
                    </a:p>
                  </a:txBody>
                  <a:tcPr marL="0" marR="0" marT="0" marB="0" anchor="ctr"/>
                </a:tc>
              </a:tr>
              <a:tr h="461685">
                <a:tc>
                  <a:txBody>
                    <a:bodyPr/>
                    <a:lstStyle/>
                    <a:p>
                      <a:pPr algn="l" fontAlgn="b"/>
                      <a:r>
                        <a:rPr lang="hy-AM" sz="1400" b="1" u="none" strike="noStrike">
                          <a:effectLst/>
                          <a:latin typeface="GHEA Grapalat" pitchFamily="50" charset="0"/>
                        </a:rPr>
                        <a:t>Գ. ԴԵՖԻՑԻՏ (Դրական նշանը` հավելուրդ, բացասականը` դեֆիցիտ)</a:t>
                      </a:r>
                      <a:endParaRPr lang="hy-AM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GHEA Grapalat" pitchFamily="50" charset="0"/>
                        </a:rPr>
                        <a:t>        (150,100)</a:t>
                      </a:r>
                      <a:endParaRPr lang="en-US" sz="1400" b="1" i="0" u="none" strike="noStrike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GHEA Grapalat" pitchFamily="50" charset="0"/>
                        </a:rPr>
                        <a:t>          (157,753)</a:t>
                      </a:r>
                      <a:endParaRPr lang="en-US" sz="14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GHEA Grapalat"/>
                        </a:rPr>
                        <a:t>          (266,631)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GHEA Grapalat"/>
                        </a:rPr>
                        <a:t> (108,878)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3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6200"/>
            <a:ext cx="6972320" cy="609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</a:rPr>
              <a:t>Հարկային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GHEA Grapalat" pitchFamily="50" charset="0"/>
              </a:rPr>
              <a:t>եկամուտներ</a:t>
            </a:r>
            <a:r>
              <a:rPr lang="en-US" sz="2000" b="1" dirty="0" smtClean="0">
                <a:solidFill>
                  <a:schemeClr val="tx2"/>
                </a:solidFill>
                <a:latin typeface="GHEA Grapalat" pitchFamily="50" charset="0"/>
              </a:rPr>
              <a:t> և </a:t>
            </a:r>
            <a:r>
              <a:rPr lang="en-US" sz="2000" b="1" dirty="0" err="1" smtClean="0">
                <a:solidFill>
                  <a:schemeClr val="tx2"/>
                </a:solidFill>
                <a:latin typeface="GHEA Grapalat" pitchFamily="50" charset="0"/>
              </a:rPr>
              <a:t>պետական</a:t>
            </a:r>
            <a:r>
              <a:rPr lang="en-US" sz="2000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GHEA Grapalat" pitchFamily="50" charset="0"/>
              </a:rPr>
              <a:t>բյուջեի</a:t>
            </a:r>
            <a:r>
              <a:rPr lang="en-US" sz="2000" b="1" dirty="0" smtClean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GHEA Grapalat" pitchFamily="50" charset="0"/>
              </a:rPr>
              <a:t>պակասուրդ</a:t>
            </a:r>
            <a:endParaRPr lang="ru-RU" sz="2000" b="1" dirty="0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pic>
        <p:nvPicPr>
          <p:cNvPr id="6" name="Picture 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76200"/>
            <a:ext cx="125552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47444181"/>
              </p:ext>
            </p:extLst>
          </p:nvPr>
        </p:nvGraphicFramePr>
        <p:xfrm>
          <a:off x="76200" y="990600"/>
          <a:ext cx="5029200" cy="279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5486400" y="1524000"/>
            <a:ext cx="3200400" cy="10668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err="1"/>
              <a:t>Ճշգրտված</a:t>
            </a:r>
            <a:r>
              <a:rPr lang="en-US" sz="1400" b="1" dirty="0"/>
              <a:t> </a:t>
            </a:r>
            <a:r>
              <a:rPr lang="en-US" sz="1400" b="1" dirty="0" err="1"/>
              <a:t>հարկեր</a:t>
            </a:r>
            <a:r>
              <a:rPr lang="en-US" sz="1400" b="1" dirty="0"/>
              <a:t>/ՀՆԱ-ն </a:t>
            </a:r>
            <a:r>
              <a:rPr lang="en-US" sz="1400" b="1" dirty="0" err="1"/>
              <a:t>բարելավվել</a:t>
            </a:r>
            <a:r>
              <a:rPr lang="en-US" sz="1400" b="1" dirty="0"/>
              <a:t> է</a:t>
            </a:r>
            <a:r>
              <a:rPr lang="hy-AM" sz="1400" b="1" dirty="0"/>
              <a:t> </a:t>
            </a:r>
            <a:r>
              <a:rPr lang="hy-AM" sz="1400" b="1" dirty="0" smtClean="0"/>
              <a:t>0.</a:t>
            </a:r>
            <a:r>
              <a:rPr lang="en-US" sz="1400" b="1" dirty="0" smtClean="0"/>
              <a:t>4</a:t>
            </a:r>
            <a:r>
              <a:rPr lang="hy-AM" sz="1400" b="1" dirty="0" smtClean="0"/>
              <a:t> </a:t>
            </a:r>
            <a:r>
              <a:rPr lang="hy-AM" sz="1400" b="1" dirty="0"/>
              <a:t>տոկոսային կետով</a:t>
            </a:r>
            <a:r>
              <a:rPr lang="en-US" sz="1400" b="1" dirty="0"/>
              <a:t> 2016-ի </a:t>
            </a:r>
            <a:r>
              <a:rPr lang="en-US" sz="1400" b="1" dirty="0" err="1"/>
              <a:t>նկատմամբ</a:t>
            </a:r>
            <a:r>
              <a:rPr lang="en-US" sz="1400" b="1" dirty="0"/>
              <a:t>:</a:t>
            </a:r>
          </a:p>
          <a:p>
            <a:pPr algn="l"/>
            <a:endParaRPr lang="ru-RU" sz="14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00970383"/>
              </p:ext>
            </p:extLst>
          </p:nvPr>
        </p:nvGraphicFramePr>
        <p:xfrm>
          <a:off x="4114800" y="3835128"/>
          <a:ext cx="4953000" cy="294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2" y="4953003"/>
            <a:ext cx="3428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err="1"/>
              <a:t>Եթե</a:t>
            </a:r>
            <a:r>
              <a:rPr lang="en-US" sz="1400" dirty="0"/>
              <a:t> ՌԴ </a:t>
            </a:r>
            <a:r>
              <a:rPr lang="en-US" sz="1400" dirty="0" err="1"/>
              <a:t>ռազմական</a:t>
            </a:r>
            <a:r>
              <a:rPr lang="en-US" sz="1400" dirty="0"/>
              <a:t> </a:t>
            </a:r>
            <a:r>
              <a:rPr lang="en-US" sz="1400" dirty="0" err="1"/>
              <a:t>վարկի</a:t>
            </a:r>
            <a:r>
              <a:rPr lang="en-US" sz="1400" dirty="0"/>
              <a:t> </a:t>
            </a:r>
            <a:r>
              <a:rPr lang="en-US" sz="1400" dirty="0" smtClean="0"/>
              <a:t>86.6 </a:t>
            </a:r>
            <a:r>
              <a:rPr lang="en-US" sz="1400" dirty="0" err="1"/>
              <a:t>մլրդ</a:t>
            </a:r>
            <a:r>
              <a:rPr lang="en-US" sz="1400" dirty="0"/>
              <a:t> </a:t>
            </a:r>
            <a:r>
              <a:rPr lang="en-US" sz="1400" dirty="0" err="1"/>
              <a:t>գումարը</a:t>
            </a:r>
            <a:r>
              <a:rPr lang="en-US" sz="1400" dirty="0"/>
              <a:t> </a:t>
            </a:r>
            <a:r>
              <a:rPr lang="en-US" sz="1400" dirty="0" err="1"/>
              <a:t>ներառվի</a:t>
            </a:r>
            <a:r>
              <a:rPr lang="en-US" sz="1400" dirty="0"/>
              <a:t> </a:t>
            </a:r>
            <a:r>
              <a:rPr lang="en-US" sz="1400" dirty="0" err="1"/>
              <a:t>ծախսերում</a:t>
            </a:r>
            <a:r>
              <a:rPr lang="en-US" sz="1400" dirty="0"/>
              <a:t>, </a:t>
            </a:r>
            <a:r>
              <a:rPr lang="en-US" sz="1400" dirty="0" err="1"/>
              <a:t>ապա</a:t>
            </a:r>
            <a:r>
              <a:rPr lang="en-US" sz="1400" dirty="0"/>
              <a:t> </a:t>
            </a:r>
            <a:r>
              <a:rPr lang="en-US" sz="1400" dirty="0" err="1"/>
              <a:t>պետական</a:t>
            </a:r>
            <a:r>
              <a:rPr lang="en-US" sz="1400" dirty="0"/>
              <a:t> </a:t>
            </a:r>
            <a:r>
              <a:rPr lang="en-US" sz="1400" dirty="0" err="1"/>
              <a:t>բյուջեի</a:t>
            </a:r>
            <a:r>
              <a:rPr lang="en-US" sz="1400" dirty="0"/>
              <a:t> </a:t>
            </a:r>
            <a:r>
              <a:rPr lang="en-US" sz="1400" dirty="0" err="1"/>
              <a:t>պակասուրդ</a:t>
            </a:r>
            <a:r>
              <a:rPr lang="en-US" sz="1400" dirty="0"/>
              <a:t>/ՀՆԱ-ն </a:t>
            </a:r>
            <a:r>
              <a:rPr lang="en-US" sz="1400" dirty="0" err="1"/>
              <a:t>կմեծանա</a:t>
            </a:r>
            <a:r>
              <a:rPr lang="en-US" sz="1400" dirty="0"/>
              <a:t> </a:t>
            </a:r>
            <a:r>
              <a:rPr lang="en-US" sz="1400" dirty="0" smtClean="0"/>
              <a:t>1.6 </a:t>
            </a:r>
            <a:r>
              <a:rPr lang="en-US" sz="1400" dirty="0" err="1"/>
              <a:t>տոկոսային</a:t>
            </a:r>
            <a:r>
              <a:rPr lang="en-US" sz="1400" dirty="0"/>
              <a:t> </a:t>
            </a:r>
            <a:r>
              <a:rPr lang="en-US" sz="1400" dirty="0" err="1"/>
              <a:t>կետով</a:t>
            </a:r>
            <a:r>
              <a:rPr lang="en-US" sz="1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489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9445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201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8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թ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. նպատակադրվել է 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hy-AM" sz="2400" b="1" dirty="0">
                <a:solidFill>
                  <a:schemeClr val="tx2"/>
                </a:solidFill>
                <a:latin typeface="GHEA Grapalat" pitchFamily="50" charset="0"/>
              </a:rPr>
              <a:t>վերադարձ ոսկե կանոնին</a:t>
            </a:r>
            <a:endParaRPr lang="ru-RU" sz="2400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82477"/>
              </p:ext>
            </p:extLst>
          </p:nvPr>
        </p:nvGraphicFramePr>
        <p:xfrm>
          <a:off x="457200" y="1600201"/>
          <a:ext cx="822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3048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8001000" y="1752600"/>
            <a:ext cx="0" cy="1447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1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332" y="202442"/>
            <a:ext cx="7393171" cy="91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</a:rPr>
              <a:t>Հ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իմնական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մակրոտնտեսական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ցուցանիշների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կանխատեսումների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վերանայումների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</a:rPr>
              <a:t>ամփոփ</a:t>
            </a:r>
            <a:r>
              <a:rPr lang="en-US" sz="2000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աղյուսակ</a:t>
            </a:r>
            <a:endParaRPr lang="en-US" sz="2000" b="1" dirty="0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0886"/>
              </p:ext>
            </p:extLst>
          </p:nvPr>
        </p:nvGraphicFramePr>
        <p:xfrm>
          <a:off x="533400" y="1117265"/>
          <a:ext cx="8150464" cy="5624464"/>
        </p:xfrm>
        <a:graphic>
          <a:graphicData uri="http://schemas.openxmlformats.org/drawingml/2006/table">
            <a:tbl>
              <a:tblPr/>
              <a:tblGrid>
                <a:gridCol w="3239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0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04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04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04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5361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</a:rPr>
                        <a:t>2016</a:t>
                      </a:r>
                      <a:endParaRPr lang="hy-AM" sz="1200" b="0" i="0" u="none" strike="noStrike" dirty="0">
                        <a:solidFill>
                          <a:srgbClr val="FFFFFF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</a:rPr>
                        <a:t>2017</a:t>
                      </a:r>
                      <a:endParaRPr lang="hy-AM" sz="1200" b="0" i="0" u="none" strike="noStrike" dirty="0">
                        <a:solidFill>
                          <a:srgbClr val="FFFFFF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y-AM" sz="1600" b="0" i="0" u="none" strike="noStrike" dirty="0">
                        <a:solidFill>
                          <a:srgbClr val="FFFFFF"/>
                        </a:solidFill>
                        <a:effectLst/>
                        <a:latin typeface="GHEA Grapalat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</a:rPr>
                        <a:t>2018</a:t>
                      </a:r>
                      <a:endParaRPr lang="hy-AM" sz="1200" b="0" i="0" u="none" strike="noStrike" dirty="0">
                        <a:solidFill>
                          <a:srgbClr val="FFFFFF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hy-AM" sz="1200" b="0" i="0" u="none" strike="noStrike" dirty="0">
                        <a:solidFill>
                          <a:srgbClr val="FFFFFF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53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</a:rPr>
                        <a:t>Փաստ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y-AM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2017թ. բյուջե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y-AM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2018թ. բյուջե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y-AM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Գնահատական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y-AM" sz="12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Բյուջե</a:t>
                      </a:r>
                    </a:p>
                  </a:txBody>
                  <a:tcPr marL="7985" marR="7985" marT="79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Սպասում</a:t>
                      </a:r>
                      <a:endParaRPr lang="hy-AM" sz="1200" b="0" i="0" u="none" strike="noStrike" kern="1200" dirty="0">
                        <a:solidFill>
                          <a:srgbClr val="FFFFFF"/>
                        </a:solidFill>
                        <a:effectLst/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7985" marR="7985" marT="79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991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Տնտեսական աճ (ՀՆԱ-ի իրական աճ)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0.2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3.2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4.3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6.7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325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ՀՆԱ դեֆլյատոր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ի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աճ</a:t>
                      </a:r>
                      <a:endParaRPr lang="hy-AM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0.5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1.7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2.1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1.5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325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200" b="0" i="0" u="none" strike="noStrike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12-ամսյա գնաճ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-1.1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2.4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325">
                <a:tc>
                  <a:txBody>
                    <a:bodyPr/>
                    <a:lstStyle/>
                    <a:p>
                      <a:pPr algn="l" rtl="0" fontAlgn="ctr"/>
                      <a:endParaRPr lang="hy-AM" sz="1200" b="0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325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Ընթացիկ հաշիվ/ՀՆԱ 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-2.3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-3.4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-3.2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-4.2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-3.6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-4.2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Արտահանում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/ՀՆԱ</a:t>
                      </a:r>
                      <a:endParaRPr lang="hy-AM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33.1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32.5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37.0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37.3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37.4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37.8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3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Ներմուծում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/ՀՆԱ</a:t>
                      </a:r>
                      <a:endParaRPr lang="hy-AM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42.7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42.4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48.0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48.8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HEA Grapalat"/>
                        </a:rPr>
                        <a:t>48.5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HEA Grapalat"/>
                          <a:ea typeface="+mn-ea"/>
                          <a:cs typeface="+mn-cs"/>
                        </a:rPr>
                        <a:t>49.3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325">
                <a:tc>
                  <a:txBody>
                    <a:bodyPr/>
                    <a:lstStyle/>
                    <a:p>
                      <a:pPr algn="l" rtl="0" fontAlgn="ctr"/>
                      <a:r>
                        <a:rPr lang="hy-AM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Կ</a:t>
                      </a:r>
                      <a:r>
                        <a:rPr lang="en-US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շիռ</a:t>
                      </a: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ՀՆԱ-</a:t>
                      </a:r>
                      <a:r>
                        <a:rPr lang="en-US" sz="105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ում</a:t>
                      </a:r>
                      <a:r>
                        <a:rPr lang="en-US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, </a:t>
                      </a:r>
                      <a:r>
                        <a:rPr lang="en-US" sz="105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առանց</a:t>
                      </a:r>
                      <a:r>
                        <a:rPr lang="en-US" sz="105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05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</a:rPr>
                        <a:t>արտաբյուջե</a:t>
                      </a:r>
                      <a:endParaRPr lang="hy-AM" sz="1050" b="1" i="1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algn="l" fontAlgn="b"/>
                      <a:r>
                        <a:rPr lang="hy-AM" sz="1200" b="1" u="none" strike="noStrike" dirty="0">
                          <a:effectLst/>
                          <a:latin typeface="GHEA Grapalat" pitchFamily="50" charset="0"/>
                        </a:rPr>
                        <a:t>Պետական բյուջեի </a:t>
                      </a:r>
                      <a:r>
                        <a:rPr lang="hy-AM" sz="1200" b="1" u="none" strike="noStrike" dirty="0" smtClean="0">
                          <a:effectLst/>
                          <a:latin typeface="GHEA Grapalat" pitchFamily="50" charset="0"/>
                        </a:rPr>
                        <a:t>եկամուտներ</a:t>
                      </a:r>
                      <a:endParaRPr lang="hy-AM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23.1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22.4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GHEA Grapalat" pitchFamily="50" charset="0"/>
                        </a:rPr>
                        <a:t>           22.3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 </a:t>
                      </a:r>
                      <a:r>
                        <a:rPr lang="en-US" sz="1200" b="1" u="none" strike="noStrike" dirty="0" smtClean="0">
                          <a:effectLst/>
                          <a:latin typeface="GHEA Grapalat" pitchFamily="50" charset="0"/>
                        </a:rPr>
                        <a:t>21.7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GHEA Grapalat" pitchFamily="50" charset="0"/>
                        </a:rPr>
                        <a:t>       22.4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 22.0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algn="l" fontAlgn="b"/>
                      <a:r>
                        <a:rPr lang="hy-AM" sz="1200" u="none" strike="noStrike" dirty="0">
                          <a:effectLst/>
                          <a:latin typeface="GHEA Grapalat" pitchFamily="50" charset="0"/>
                        </a:rPr>
                        <a:t>Հարկային եկամուտներ և տուրքեր</a:t>
                      </a:r>
                      <a:endParaRPr lang="hy-AM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14372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21.3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21.0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   21.2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  <a:latin typeface="GHEA Grapalat" pitchFamily="50" charset="0"/>
                        </a:rPr>
                        <a:t>21.0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21.4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21.0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algn="l" fontAlgn="b"/>
                      <a:r>
                        <a:rPr lang="hy-AM" sz="1200" u="none" strike="noStrike" dirty="0">
                          <a:effectLst/>
                          <a:latin typeface="GHEA Grapalat" pitchFamily="50" charset="0"/>
                        </a:rPr>
                        <a:t>Ճշ</a:t>
                      </a:r>
                      <a:r>
                        <a:rPr lang="en-US" sz="1200" u="none" strike="noStrike" dirty="0" err="1">
                          <a:effectLst/>
                          <a:latin typeface="GHEA Grapalat" pitchFamily="50" charset="0"/>
                        </a:rPr>
                        <a:t>գրտվ</a:t>
                      </a:r>
                      <a:r>
                        <a:rPr lang="hy-AM" sz="1200" u="none" strike="noStrike" dirty="0">
                          <a:effectLst/>
                          <a:latin typeface="GHEA Grapalat" pitchFamily="50" charset="0"/>
                        </a:rPr>
                        <a:t>ած Հարկեր</a:t>
                      </a:r>
                      <a:endParaRPr lang="hy-AM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14372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HEA Grapalat" pitchFamily="50" charset="0"/>
                        </a:rPr>
                        <a:t>      20.3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20.7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 20.9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  <a:latin typeface="GHEA Grapalat" pitchFamily="50" charset="0"/>
                        </a:rPr>
                        <a:t>20.7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HEA Grapalat" pitchFamily="50" charset="0"/>
                        </a:rPr>
                        <a:t>       21.4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21.0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algn="l" fontAlgn="b"/>
                      <a:r>
                        <a:rPr lang="hy-AM" sz="1200" b="1" u="none" strike="noStrike" dirty="0">
                          <a:effectLst/>
                          <a:latin typeface="GHEA Grapalat" pitchFamily="50" charset="0"/>
                        </a:rPr>
                        <a:t>Պետական բյուջեի ծախսեր</a:t>
                      </a:r>
                      <a:endParaRPr lang="hy-AM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GHEA Grapalat" pitchFamily="50" charset="0"/>
                        </a:rPr>
                        <a:t>      28.5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25.2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    25.9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</a:t>
                      </a:r>
                      <a:r>
                        <a:rPr lang="en-US" sz="1200" b="1" u="none" strike="noStrike" dirty="0" smtClean="0">
                          <a:effectLst/>
                          <a:latin typeface="GHEA Grapalat" pitchFamily="50" charset="0"/>
                        </a:rPr>
                        <a:t>25.0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GHEA Grapalat" pitchFamily="50" charset="0"/>
                        </a:rPr>
                        <a:t>       25.1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 24.6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algn="l" fontAlgn="b"/>
                      <a:r>
                        <a:rPr lang="hy-AM" sz="1200" u="none" strike="noStrike" dirty="0">
                          <a:effectLst/>
                          <a:latin typeface="GHEA Grapalat" pitchFamily="50" charset="0"/>
                        </a:rPr>
                        <a:t>Ընթացիկ ծախսեր</a:t>
                      </a:r>
                      <a:endParaRPr lang="hy-AM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14372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25.2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HEA Grapalat" pitchFamily="50" charset="0"/>
                        </a:rPr>
                        <a:t>      23.3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  23.0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22.4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GHEA Grapalat" pitchFamily="50" charset="0"/>
                        <a:ea typeface="+mn-ea"/>
                        <a:cs typeface="+mn-cs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       22.4 </a:t>
                      </a: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22.0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1827">
                <a:tc>
                  <a:txBody>
                    <a:bodyPr/>
                    <a:lstStyle/>
                    <a:p>
                      <a:pPr algn="l" fontAlgn="b"/>
                      <a:r>
                        <a:rPr lang="hy-AM" sz="1200" u="none" strike="noStrike" dirty="0">
                          <a:effectLst/>
                          <a:latin typeface="GHEA Grapalat" pitchFamily="50" charset="0"/>
                        </a:rPr>
                        <a:t>Ոչ ֆինանսական ակտիվների հետ գործառնություններ</a:t>
                      </a:r>
                      <a:endParaRPr lang="hy-AM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14372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HEA Grapalat" pitchFamily="50" charset="0"/>
                        </a:rPr>
                        <a:t>        3.3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HEA Grapalat" pitchFamily="50" charset="0"/>
                        </a:rPr>
                        <a:t>        1.8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   2.9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</a:t>
                      </a:r>
                      <a:r>
                        <a:rPr lang="en-US" sz="1200" u="none" strike="noStrike" dirty="0" smtClean="0">
                          <a:effectLst/>
                          <a:latin typeface="GHEA Grapalat" pitchFamily="50" charset="0"/>
                        </a:rPr>
                        <a:t>2.6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2.7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HEA Grapalat" pitchFamily="50" charset="0"/>
                        </a:rPr>
                        <a:t>          2.7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4075">
                <a:tc>
                  <a:txBody>
                    <a:bodyPr/>
                    <a:lstStyle/>
                    <a:p>
                      <a:pPr algn="l" fontAlgn="b"/>
                      <a:r>
                        <a:rPr lang="hy-AM" sz="1200" b="1" u="none" strike="noStrike" dirty="0">
                          <a:effectLst/>
                          <a:latin typeface="GHEA Grapalat" pitchFamily="50" charset="0"/>
                        </a:rPr>
                        <a:t>Պետական բյուջեի պակասուրդ (-)</a:t>
                      </a:r>
                      <a:endParaRPr lang="hy-AM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GHEA Grapalat" pitchFamily="50" charset="0"/>
                        </a:rPr>
                        <a:t>       (5.5)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GHEA Grapalat" pitchFamily="50" charset="0"/>
                        </a:rPr>
                        <a:t>       (2.8)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    (3.6)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 (</a:t>
                      </a:r>
                      <a:r>
                        <a:rPr lang="en-US" sz="1200" b="1" u="none" strike="noStrike" dirty="0" smtClean="0">
                          <a:effectLst/>
                          <a:latin typeface="GHEA Grapalat" pitchFamily="50" charset="0"/>
                        </a:rPr>
                        <a:t>3.2)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 (2.7)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GHEA Grapalat" pitchFamily="50" charset="0"/>
                        </a:rPr>
                        <a:t>         (2.6)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</a:endParaRPr>
                    </a:p>
                  </a:txBody>
                  <a:tcPr marL="7985" marR="7985" marT="79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4" name="Picture 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6"/>
            <a:ext cx="8458200" cy="4602163"/>
          </a:xfrm>
        </p:spPr>
        <p:txBody>
          <a:bodyPr>
            <a:noAutofit/>
          </a:bodyPr>
          <a:lstStyle/>
          <a:p>
            <a:r>
              <a:rPr lang="en-US" sz="1600" dirty="0">
                <a:latin typeface="GHEA Grapalat" pitchFamily="50" charset="0"/>
              </a:rPr>
              <a:t>2017թ-ին </a:t>
            </a:r>
            <a:r>
              <a:rPr lang="en-US" sz="1600" dirty="0" err="1">
                <a:latin typeface="GHEA Grapalat" pitchFamily="50" charset="0"/>
              </a:rPr>
              <a:t>իրականացնել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հարկաբյուջետային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կոնսոլիդացիա</a:t>
            </a:r>
            <a:r>
              <a:rPr lang="en-US" sz="1600" dirty="0">
                <a:latin typeface="GHEA Grapalat" pitchFamily="50" charset="0"/>
              </a:rPr>
              <a:t>, </a:t>
            </a:r>
            <a:r>
              <a:rPr lang="en-US" sz="1600" dirty="0" err="1">
                <a:latin typeface="GHEA Grapalat" pitchFamily="50" charset="0"/>
              </a:rPr>
              <a:t>որպեսզի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դանդաղեցվի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պարտք</a:t>
            </a:r>
            <a:r>
              <a:rPr lang="en-US" sz="1600" dirty="0">
                <a:latin typeface="GHEA Grapalat" pitchFamily="50" charset="0"/>
              </a:rPr>
              <a:t>/ՀՆԱ </a:t>
            </a:r>
            <a:r>
              <a:rPr lang="en-US" sz="1600" dirty="0" err="1">
                <a:latin typeface="GHEA Grapalat" pitchFamily="50" charset="0"/>
              </a:rPr>
              <a:t>ցուցանիշի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աճը</a:t>
            </a:r>
            <a:r>
              <a:rPr lang="en-US" sz="1600" dirty="0">
                <a:latin typeface="GHEA Grapalat" pitchFamily="50" charset="0"/>
              </a:rPr>
              <a:t> և </a:t>
            </a:r>
            <a:r>
              <a:rPr lang="en-US" sz="1600" dirty="0" err="1">
                <a:latin typeface="GHEA Grapalat" pitchFamily="50" charset="0"/>
              </a:rPr>
              <a:t>հիմքեր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ստեղծվի</a:t>
            </a:r>
            <a:r>
              <a:rPr lang="en-US" sz="1600" dirty="0">
                <a:latin typeface="GHEA Grapalat" pitchFamily="50" charset="0"/>
              </a:rPr>
              <a:t> 2018թ-ին </a:t>
            </a:r>
            <a:r>
              <a:rPr lang="en-US" sz="1600" dirty="0" err="1">
                <a:latin typeface="GHEA Grapalat" pitchFamily="50" charset="0"/>
              </a:rPr>
              <a:t>մեկնարկելու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նույն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ցուցանիշի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նվազեցման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գործընթացը</a:t>
            </a:r>
            <a:r>
              <a:rPr lang="en-US" sz="1600" dirty="0">
                <a:latin typeface="GHEA Grapalat" pitchFamily="50" charset="0"/>
              </a:rPr>
              <a:t>: </a:t>
            </a:r>
          </a:p>
          <a:p>
            <a:endParaRPr lang="en-US" sz="1600" dirty="0">
              <a:latin typeface="GHEA Grapalat" pitchFamily="50" charset="0"/>
            </a:endParaRPr>
          </a:p>
          <a:p>
            <a:pPr marL="857250" lvl="1" indent="-457200">
              <a:buFont typeface="Wingdings" pitchFamily="2" charset="2"/>
              <a:buChar char="Ø"/>
            </a:pPr>
            <a:r>
              <a:rPr lang="en-US" sz="1600" b="1" i="1" dirty="0" err="1">
                <a:latin typeface="GHEA Grapalat" pitchFamily="50" charset="0"/>
              </a:rPr>
              <a:t>Մակրոտնտեսական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կայունությանը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միտված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մոտեցում</a:t>
            </a:r>
            <a:endParaRPr lang="en-US" sz="1600" b="1" i="1" dirty="0">
              <a:latin typeface="GHEA Grapalat" pitchFamily="50" charset="0"/>
            </a:endParaRPr>
          </a:p>
          <a:p>
            <a:pPr marL="0" indent="0">
              <a:buNone/>
            </a:pPr>
            <a:endParaRPr lang="en-US" sz="1600" dirty="0">
              <a:latin typeface="GHEA Grapalat" pitchFamily="50" charset="0"/>
            </a:endParaRPr>
          </a:p>
          <a:p>
            <a:r>
              <a:rPr lang="en-US" sz="1600" dirty="0" err="1">
                <a:latin typeface="GHEA Grapalat" pitchFamily="50" charset="0"/>
              </a:rPr>
              <a:t>Իրականացնել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այնպիսի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հարկաբյուջետային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կոնսոլիդացիա</a:t>
            </a:r>
            <a:r>
              <a:rPr lang="en-US" sz="1600" dirty="0">
                <a:latin typeface="GHEA Grapalat" pitchFamily="50" charset="0"/>
              </a:rPr>
              <a:t>, </a:t>
            </a:r>
            <a:r>
              <a:rPr lang="en-US" sz="1600" dirty="0" err="1">
                <a:latin typeface="GHEA Grapalat" pitchFamily="50" charset="0"/>
              </a:rPr>
              <a:t>որը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տնտեսական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վերականգնմանը</a:t>
            </a:r>
            <a:r>
              <a:rPr lang="en-US" sz="1600" dirty="0">
                <a:latin typeface="GHEA Grapalat" pitchFamily="50" charset="0"/>
              </a:rPr>
              <a:t> և </a:t>
            </a:r>
            <a:r>
              <a:rPr lang="en-US" sz="1600" dirty="0" err="1">
                <a:latin typeface="GHEA Grapalat" pitchFamily="50" charset="0"/>
              </a:rPr>
              <a:t>միջին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ժամկետ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աճին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չի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խոչընդոտի</a:t>
            </a:r>
            <a:r>
              <a:rPr lang="en-US" sz="1600" dirty="0">
                <a:latin typeface="GHEA Grapalat" pitchFamily="50" charset="0"/>
              </a:rPr>
              <a:t>, </a:t>
            </a:r>
            <a:r>
              <a:rPr lang="en-US" sz="1600" dirty="0" err="1">
                <a:latin typeface="GHEA Grapalat" pitchFamily="50" charset="0"/>
              </a:rPr>
              <a:t>շեշտադրելով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սեփական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եկամուտների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աճը</a:t>
            </a:r>
            <a:r>
              <a:rPr lang="en-US" sz="1600" dirty="0">
                <a:latin typeface="GHEA Grapalat" pitchFamily="50" charset="0"/>
              </a:rPr>
              <a:t> և </a:t>
            </a:r>
            <a:r>
              <a:rPr lang="en-US" sz="1600" dirty="0" err="1">
                <a:latin typeface="GHEA Grapalat" pitchFamily="50" charset="0"/>
              </a:rPr>
              <a:t>կապիտալ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ծախսերի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աճի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գերակայությունը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ընթացիկ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ծախսերի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համեմատ</a:t>
            </a:r>
            <a:endParaRPr lang="en-US" sz="1600" dirty="0">
              <a:latin typeface="GHEA Grapalat" pitchFamily="50" charset="0"/>
            </a:endParaRPr>
          </a:p>
          <a:p>
            <a:endParaRPr lang="en-US" sz="1600" dirty="0">
              <a:latin typeface="GHEA Grapalat" pitchFamily="50" charset="0"/>
            </a:endParaRPr>
          </a:p>
          <a:p>
            <a:pPr marL="857250" lvl="2" indent="-457200">
              <a:buFont typeface="Wingdings" pitchFamily="2" charset="2"/>
              <a:buChar char="Ø"/>
            </a:pPr>
            <a:r>
              <a:rPr lang="en-US" sz="1600" b="1" i="1" dirty="0" err="1">
                <a:latin typeface="GHEA Grapalat" pitchFamily="50" charset="0"/>
              </a:rPr>
              <a:t>Տնտեսական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աճի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ներուժի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մեծացմանը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միտված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մոտեցում</a:t>
            </a:r>
            <a:endParaRPr lang="en-US" sz="1600" b="1" i="1" dirty="0">
              <a:latin typeface="GHEA Grapalat" pitchFamily="50" charset="0"/>
            </a:endParaRPr>
          </a:p>
          <a:p>
            <a:pPr marL="400050" lvl="2" indent="0">
              <a:buNone/>
            </a:pPr>
            <a:endParaRPr lang="en-US" sz="1600" dirty="0">
              <a:latin typeface="GHEA Grapalat" pitchFamily="50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1600" dirty="0" err="1">
                <a:latin typeface="GHEA Grapalat" pitchFamily="50" charset="0"/>
              </a:rPr>
              <a:t>Իրականացնել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սեփական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եկամուտների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գեներացման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հավասարակշռված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քաղաքականությունը</a:t>
            </a:r>
            <a:r>
              <a:rPr lang="en-US" sz="1600" dirty="0">
                <a:latin typeface="GHEA Grapalat" pitchFamily="50" charset="0"/>
              </a:rPr>
              <a:t>, </a:t>
            </a:r>
            <a:r>
              <a:rPr lang="en-US" sz="1600" dirty="0" err="1">
                <a:latin typeface="GHEA Grapalat" pitchFamily="50" charset="0"/>
              </a:rPr>
              <a:t>անհարկի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չավելացնելով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տնտեսվարողների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հարկային</a:t>
            </a:r>
            <a:r>
              <a:rPr lang="en-US" sz="1600" dirty="0">
                <a:latin typeface="GHEA Grapalat" pitchFamily="50" charset="0"/>
              </a:rPr>
              <a:t> </a:t>
            </a:r>
            <a:r>
              <a:rPr lang="en-US" sz="1600" dirty="0" err="1">
                <a:latin typeface="GHEA Grapalat" pitchFamily="50" charset="0"/>
              </a:rPr>
              <a:t>բեռը</a:t>
            </a:r>
            <a:endParaRPr lang="en-US" sz="1600" dirty="0">
              <a:latin typeface="GHEA Grapalat" pitchFamily="50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en-US" sz="2000" i="1" dirty="0">
              <a:latin typeface="GHEA Grapalat" pitchFamily="50" charset="0"/>
            </a:endParaRPr>
          </a:p>
          <a:p>
            <a:pPr marL="857250" lvl="2" indent="-457200">
              <a:buFont typeface="Wingdings" pitchFamily="2" charset="2"/>
              <a:buChar char="Ø"/>
            </a:pPr>
            <a:r>
              <a:rPr lang="en-US" sz="1600" b="1" i="1" dirty="0" err="1">
                <a:latin typeface="GHEA Grapalat" pitchFamily="50" charset="0"/>
              </a:rPr>
              <a:t>Գործարար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միջավայրում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խեղումների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բացառման</a:t>
            </a:r>
            <a:r>
              <a:rPr lang="en-US" sz="1600" b="1" i="1" dirty="0">
                <a:latin typeface="GHEA Grapalat" pitchFamily="50" charset="0"/>
              </a:rPr>
              <a:t> </a:t>
            </a:r>
            <a:r>
              <a:rPr lang="en-US" sz="1600" b="1" i="1" dirty="0" err="1">
                <a:latin typeface="GHEA Grapalat" pitchFamily="50" charset="0"/>
              </a:rPr>
              <a:t>մոտեցում</a:t>
            </a:r>
            <a:endParaRPr lang="en-US" sz="1600" b="1" i="1" dirty="0">
              <a:latin typeface="GHEA Grapalat" pitchFamily="50" charset="0"/>
            </a:endParaRPr>
          </a:p>
          <a:p>
            <a:pPr marL="0" lvl="1" indent="0">
              <a:buNone/>
            </a:pPr>
            <a:endParaRPr lang="en-US" sz="1800" i="1" dirty="0">
              <a:latin typeface="GHEA Grapalat" pitchFamily="50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en-US" sz="2000" i="1" dirty="0">
              <a:latin typeface="GHEA Grapalat" pitchFamily="50" charset="0"/>
            </a:endParaRPr>
          </a:p>
          <a:p>
            <a:pPr marL="457200" lvl="1" indent="-457200">
              <a:buFont typeface="Wingdings" pitchFamily="2" charset="2"/>
              <a:buChar char="Ø"/>
            </a:pPr>
            <a:endParaRPr lang="en-US" sz="2000" i="1" dirty="0">
              <a:latin typeface="GHEA Grapalat" pitchFamily="50" charset="0"/>
            </a:endParaRPr>
          </a:p>
          <a:p>
            <a:pPr marL="0" indent="0">
              <a:buNone/>
            </a:pPr>
            <a:endParaRPr lang="en-US" sz="1600" dirty="0">
              <a:latin typeface="GHEA Grapalat" pitchFamily="50" charset="0"/>
            </a:endParaRPr>
          </a:p>
          <a:p>
            <a:endParaRPr lang="en-US" sz="1600" dirty="0">
              <a:latin typeface="GHEA Grapalat" pitchFamily="50" charset="0"/>
            </a:endParaRPr>
          </a:p>
          <a:p>
            <a:endParaRPr lang="en-US" sz="1600" dirty="0">
              <a:latin typeface="GHEA Grapalat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61610"/>
            <a:ext cx="6477000" cy="8813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Խնդիրներ</a:t>
            </a:r>
            <a:endParaRPr lang="ru-RU" dirty="0"/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1" y="29459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417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41786" y="122241"/>
            <a:ext cx="8105775" cy="7921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hy-AM" sz="2000" b="1" dirty="0">
                <a:solidFill>
                  <a:schemeClr val="tx2"/>
                </a:solidFill>
                <a:latin typeface="GHEA Grapalat" pitchFamily="50" charset="0"/>
              </a:rPr>
              <a:t>2017 </a:t>
            </a:r>
            <a:r>
              <a:rPr lang="en-US" altLang="hy-AM" sz="2000" b="1" dirty="0" err="1">
                <a:solidFill>
                  <a:schemeClr val="tx2"/>
                </a:solidFill>
                <a:latin typeface="GHEA Grapalat" pitchFamily="50" charset="0"/>
              </a:rPr>
              <a:t>թվականի</a:t>
            </a:r>
            <a:r>
              <a:rPr lang="en-US" altLang="hy-AM" sz="2000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altLang="hy-AM" sz="2000" b="1" dirty="0" err="1">
                <a:solidFill>
                  <a:schemeClr val="tx2"/>
                </a:solidFill>
                <a:latin typeface="GHEA Grapalat" pitchFamily="50" charset="0"/>
              </a:rPr>
              <a:t>նպատակադրումները</a:t>
            </a:r>
            <a:r>
              <a:rPr lang="en-US" altLang="hy-AM" sz="2000" b="1" dirty="0">
                <a:solidFill>
                  <a:schemeClr val="tx2"/>
                </a:solidFill>
                <a:latin typeface="GHEA Grapalat" pitchFamily="50" charset="0"/>
              </a:rPr>
              <a:t> և </a:t>
            </a:r>
            <a:r>
              <a:rPr lang="en-US" altLang="hy-AM" sz="2000" b="1" dirty="0" err="1">
                <a:solidFill>
                  <a:schemeClr val="tx2"/>
                </a:solidFill>
                <a:latin typeface="GHEA Grapalat" pitchFamily="50" charset="0"/>
              </a:rPr>
              <a:t>իրականացված</a:t>
            </a:r>
            <a:r>
              <a:rPr lang="en-US" altLang="hy-AM" sz="2000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altLang="hy-AM" sz="2000" b="1" dirty="0" err="1">
                <a:solidFill>
                  <a:schemeClr val="tx2"/>
                </a:solidFill>
                <a:latin typeface="GHEA Grapalat" pitchFamily="50" charset="0"/>
              </a:rPr>
              <a:t>աշխատաքները</a:t>
            </a:r>
            <a:endParaRPr lang="en-US" sz="2000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graphicFrame>
        <p:nvGraphicFramePr>
          <p:cNvPr id="5" name="Content Placeholder 4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14424"/>
              </p:ext>
            </p:extLst>
          </p:nvPr>
        </p:nvGraphicFramePr>
        <p:xfrm>
          <a:off x="0" y="1082565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94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28600"/>
            <a:ext cx="6477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GHEA Grapalat"/>
                <a:ea typeface="Calibri"/>
                <a:cs typeface="Times New Roman"/>
              </a:rPr>
              <a:t>2018</a:t>
            </a:r>
            <a:r>
              <a:rPr lang="ru-RU" sz="2400" dirty="0" smtClean="0">
                <a:latin typeface="GHEA Grapalat"/>
                <a:ea typeface="Calibri"/>
                <a:cs typeface="Times New Roman"/>
              </a:rPr>
              <a:t>թ</a:t>
            </a:r>
            <a:r>
              <a:rPr lang="en-US" sz="2400" dirty="0" smtClean="0">
                <a:latin typeface="GHEA Grapalat"/>
                <a:ea typeface="Calibri"/>
                <a:cs typeface="Times New Roman"/>
              </a:rPr>
              <a:t>. </a:t>
            </a:r>
            <a:r>
              <a:rPr lang="ru-RU" sz="2400" dirty="0" smtClean="0">
                <a:latin typeface="GHEA Grapalat"/>
                <a:ea typeface="Calibri"/>
                <a:cs typeface="Times New Roman"/>
              </a:rPr>
              <a:t>նախատեսվող աշխատանքներ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5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94961604"/>
              </p:ext>
            </p:extLst>
          </p:nvPr>
        </p:nvGraphicFramePr>
        <p:xfrm>
          <a:off x="962721" y="1295400"/>
          <a:ext cx="7647879" cy="529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0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001000" cy="321945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GHEA Grapalat" pitchFamily="50" charset="0"/>
              </a:rPr>
              <a:t>Պետական</a:t>
            </a:r>
            <a:r>
              <a:rPr lang="en-US" b="1" dirty="0">
                <a:solidFill>
                  <a:schemeClr val="tx2"/>
                </a:solidFill>
                <a:latin typeface="GHEA Grapalat" pitchFamily="50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GHEA Grapalat" pitchFamily="50" charset="0"/>
              </a:rPr>
              <a:t>պարտք</a:t>
            </a:r>
            <a:endParaRPr lang="ru-RU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4724400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600203" y="228600"/>
            <a:ext cx="7451725" cy="76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GHEA Grapalat" pitchFamily="50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Պետական</a:t>
            </a:r>
            <a:r>
              <a:rPr lang="en-US" dirty="0"/>
              <a:t> </a:t>
            </a:r>
            <a:r>
              <a:rPr lang="en-US" sz="2400" dirty="0" err="1"/>
              <a:t>պարտքը</a:t>
            </a:r>
            <a:r>
              <a:rPr lang="en-US" dirty="0"/>
              <a:t> 2017թ. </a:t>
            </a:r>
            <a:r>
              <a:rPr lang="en-US" dirty="0" err="1"/>
              <a:t>դեկտեմբերի</a:t>
            </a:r>
            <a:r>
              <a:rPr lang="en-US" dirty="0"/>
              <a:t> 31-ի </a:t>
            </a:r>
            <a:r>
              <a:rPr lang="en-US" dirty="0" err="1"/>
              <a:t>դրությամբ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A1D62-74C5-4493-B36F-6C6A4B99CAF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81000" y="11430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1560331" y="202442"/>
            <a:ext cx="7139171" cy="7119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GHEA Grapalat" pitchFamily="50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y-AM" sz="2400" dirty="0"/>
              <a:t>ՀՀ կ</a:t>
            </a:r>
            <a:r>
              <a:rPr lang="en-US" sz="2400" dirty="0" err="1"/>
              <a:t>առավարության</a:t>
            </a:r>
            <a:r>
              <a:rPr lang="en-US" sz="2400" dirty="0"/>
              <a:t> </a:t>
            </a:r>
            <a:r>
              <a:rPr lang="en-US" sz="2400" dirty="0" err="1"/>
              <a:t>պարտքի</a:t>
            </a:r>
            <a:r>
              <a:rPr lang="en-US" sz="2400" dirty="0"/>
              <a:t> </a:t>
            </a:r>
            <a:r>
              <a:rPr lang="en-US" sz="2400" dirty="0" err="1"/>
              <a:t>դինամիկա</a:t>
            </a:r>
            <a:r>
              <a:rPr lang="hy-AM" sz="2400" dirty="0"/>
              <a:t>ն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4083-F2E0-4ABB-9B8C-24E4B5088B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3" y="1143000"/>
            <a:ext cx="85121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1560330" y="189363"/>
            <a:ext cx="7355071" cy="940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GHEA Grapalat" pitchFamily="50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y-AM" sz="2400" dirty="0"/>
              <a:t>ՀՀ կառավարության պարտքի մարման ժամանակացույցն առ 31.12.2017թ.                        (մլն ԱՄՆ դոլար)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E9FA2-E4AA-4737-BAE2-222D284F968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52400" y="1447800"/>
          <a:ext cx="8839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315200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2020թ. </a:t>
            </a:r>
            <a:r>
              <a:rPr 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Եվրապարտատոմսերի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վերաֆինանսավորում</a:t>
            </a:r>
            <a:endParaRPr lang="en-US" sz="2400" b="1" dirty="0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35B79-E53A-4EC1-B0C2-A37A5115125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74158" y="2438400"/>
            <a:ext cx="8229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400" b="1" dirty="0">
                <a:solidFill>
                  <a:schemeClr val="accent1"/>
                </a:solidFill>
              </a:rPr>
              <a:t>Համաշխարհային </a:t>
            </a:r>
            <a:r>
              <a:rPr lang="en-US" sz="2400" b="1" dirty="0">
                <a:solidFill>
                  <a:schemeClr val="accent1"/>
                </a:solidFill>
              </a:rPr>
              <a:t>Բ</a:t>
            </a:r>
            <a:r>
              <a:rPr lang="ru-RU" sz="2400" b="1" dirty="0">
                <a:solidFill>
                  <a:schemeClr val="accent1"/>
                </a:solidFill>
              </a:rPr>
              <a:t>անկի երաշխիքի </a:t>
            </a:r>
            <a:r>
              <a:rPr lang="en-US" sz="2400" b="1" dirty="0" err="1" smtClean="0">
                <a:solidFill>
                  <a:schemeClr val="accent1"/>
                </a:solidFill>
              </a:rPr>
              <a:t>կիրառում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hy-AM" sz="2400" b="1" dirty="0">
                <a:solidFill>
                  <a:schemeClr val="accent1"/>
                </a:solidFill>
              </a:rPr>
              <a:t>Դ</a:t>
            </a:r>
            <a:r>
              <a:rPr lang="en-US" sz="2400" b="1" dirty="0" err="1">
                <a:solidFill>
                  <a:schemeClr val="accent1"/>
                </a:solidFill>
              </a:rPr>
              <a:t>ոնոր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կազմակերպություններից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աջակցության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վարկի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ստացում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և </a:t>
            </a:r>
            <a:r>
              <a:rPr lang="en-US" sz="2400" b="1" dirty="0" err="1">
                <a:solidFill>
                  <a:schemeClr val="accent1"/>
                </a:solidFill>
              </a:rPr>
              <a:t>եվրապարտատոմսի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մարում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sz="2400" b="1" dirty="0" err="1">
                <a:solidFill>
                  <a:schemeClr val="accent1"/>
                </a:solidFill>
              </a:rPr>
              <a:t>Նոր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եվրապարտատոմսերի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թողարկում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n-US" sz="2400" b="1" dirty="0">
              <a:solidFill>
                <a:schemeClr val="accent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hy-AM" sz="2400" b="1" dirty="0">
                <a:solidFill>
                  <a:schemeClr val="accent1"/>
                </a:solidFill>
              </a:rPr>
              <a:t>Ներքին պարտքի ավելացմ</a:t>
            </a:r>
            <a:r>
              <a:rPr lang="en-US" sz="2400" b="1" dirty="0" err="1">
                <a:solidFill>
                  <a:schemeClr val="accent1"/>
                </a:solidFill>
              </a:rPr>
              <a:t>ան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հաշվին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պաշարի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ձևավորում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A638C-5C53-44C6-AC79-A2228F05CD1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1560331" y="202442"/>
            <a:ext cx="7297921" cy="7119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solidFill>
                  <a:schemeClr val="tx2"/>
                </a:solidFill>
                <a:latin typeface="GHEA Grapalat" pitchFamily="50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y-AM" sz="2400" dirty="0"/>
              <a:t>ՀՀ կառավարության պարտքի գծով տոկոսավճարներ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3" y="1219200"/>
          <a:ext cx="7696201" cy="1355724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3719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y-AM" sz="1400" u="none" strike="noStrike" kern="1200" dirty="0">
                          <a:effectLst/>
                        </a:rPr>
                        <a:t>Մլրդ դրամ</a:t>
                      </a:r>
                      <a:endParaRPr lang="en-US" sz="1400" b="0" i="0" u="none" strike="noStrike" kern="1200" dirty="0">
                        <a:solidFill>
                          <a:srgbClr val="FFFFFF"/>
                        </a:solidFill>
                        <a:effectLst/>
                        <a:latin typeface="GHEA Grapalat"/>
                        <a:ea typeface="+mn-ea"/>
                        <a:cs typeface="+mn-cs"/>
                      </a:endParaRPr>
                    </a:p>
                  </a:txBody>
                  <a:tcPr marL="3175" marR="3175" marT="3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400" u="none" strike="noStrike" dirty="0">
                          <a:effectLst/>
                        </a:rPr>
                        <a:t>2015</a:t>
                      </a:r>
                      <a:endParaRPr lang="hy-AM" sz="1400" b="0" i="0" u="none" strike="noStrike" dirty="0">
                        <a:solidFill>
                          <a:srgbClr val="FFFFFF"/>
                        </a:solidFill>
                        <a:effectLst/>
                        <a:latin typeface="GHEA Grapalat"/>
                      </a:endParaRPr>
                    </a:p>
                  </a:txBody>
                  <a:tcPr marL="3175" marR="3175" marT="3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400" u="none" strike="noStrike" dirty="0">
                          <a:effectLst/>
                        </a:rPr>
                        <a:t>2016</a:t>
                      </a:r>
                      <a:endParaRPr lang="hy-AM" sz="1400" b="0" i="0" u="none" strike="noStrike" dirty="0">
                        <a:solidFill>
                          <a:srgbClr val="FFFFFF"/>
                        </a:solidFill>
                        <a:effectLst/>
                        <a:latin typeface="GHEA Grapalat"/>
                      </a:endParaRPr>
                    </a:p>
                  </a:txBody>
                  <a:tcPr marL="3175" marR="3175" marT="3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400" u="none" strike="noStrike" dirty="0">
                          <a:effectLst/>
                        </a:rPr>
                        <a:t>2017</a:t>
                      </a:r>
                      <a:endParaRPr lang="hy-AM" sz="1400" b="0" i="0" u="none" strike="noStrike" dirty="0">
                        <a:solidFill>
                          <a:srgbClr val="FFFFFF"/>
                        </a:solidFill>
                        <a:effectLst/>
                        <a:latin typeface="GHEA Grapalat"/>
                      </a:endParaRPr>
                    </a:p>
                  </a:txBody>
                  <a:tcPr marL="3175" marR="3175" marT="3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400" u="none" strike="noStrike" dirty="0">
                          <a:effectLst/>
                        </a:rPr>
                        <a:t>2018</a:t>
                      </a:r>
                      <a:endParaRPr lang="hy-AM" sz="1400" b="0" i="0" u="none" strike="noStrike" dirty="0">
                        <a:solidFill>
                          <a:srgbClr val="FFFFFF"/>
                        </a:solidFill>
                        <a:effectLst/>
                        <a:latin typeface="GHEA Grapalat"/>
                      </a:endParaRPr>
                    </a:p>
                  </a:txBody>
                  <a:tcPr marL="3175" marR="3175" marT="317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657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b="1" u="none" strike="noStrike" dirty="0">
                          <a:effectLst/>
                        </a:rPr>
                        <a:t> Ընդամենը տոկոսավճարներ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3175" marR="3175" marT="3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         74 </a:t>
                      </a:r>
                      <a:endParaRPr lang="en-US" sz="1400" b="1" i="0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        98 </a:t>
                      </a:r>
                      <a:endParaRPr lang="en-US" sz="1400" b="1" i="0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       122 </a:t>
                      </a:r>
                      <a:endParaRPr lang="en-US" sz="1400" b="1" i="0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      140 </a:t>
                      </a:r>
                      <a:endParaRPr lang="en-US" sz="1400" b="1" i="0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57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u="none" strike="noStrike" dirty="0">
                          <a:effectLst/>
                        </a:rPr>
                        <a:t>այդ թվում՝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1428707" marR="3175" marT="317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657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i="1" u="none" strike="noStrike" dirty="0">
                          <a:effectLst/>
                        </a:rPr>
                        <a:t>ներքին տոկոսավճարներ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190494" marR="3175" marT="3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         32 </a:t>
                      </a:r>
                      <a:endParaRPr lang="en-US" sz="1400" b="0" i="1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         42 </a:t>
                      </a:r>
                      <a:endParaRPr lang="en-US" sz="1400" b="0" i="1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        58 </a:t>
                      </a:r>
                      <a:endParaRPr lang="en-US" sz="1400" b="0" i="1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        62 </a:t>
                      </a:r>
                      <a:endParaRPr lang="en-US" sz="1400" b="0" i="1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57">
                <a:tc>
                  <a:txBody>
                    <a:bodyPr/>
                    <a:lstStyle/>
                    <a:p>
                      <a:pPr algn="l" fontAlgn="ctr"/>
                      <a:r>
                        <a:rPr lang="hy-AM" sz="1400" i="1" u="none" strike="noStrike" dirty="0">
                          <a:effectLst/>
                        </a:rPr>
                        <a:t>արտաքին տոկոսավճարներ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GHEA Grapalat"/>
                      </a:endParaRPr>
                    </a:p>
                  </a:txBody>
                  <a:tcPr marL="190494" marR="3175" marT="3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         42 </a:t>
                      </a:r>
                      <a:endParaRPr lang="en-US" sz="1400" b="0" i="1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         56 </a:t>
                      </a:r>
                      <a:endParaRPr lang="en-US" sz="1400" b="0" i="1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        64 </a:t>
                      </a:r>
                      <a:endParaRPr lang="en-US" sz="1400" b="0" i="1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effectLst/>
                        </a:rPr>
                        <a:t>       78 </a:t>
                      </a:r>
                      <a:endParaRPr lang="en-US" sz="1400" b="0" i="1" u="none" strike="noStrike" dirty="0">
                        <a:effectLst/>
                        <a:latin typeface="GHEA Grapala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224" name="Title 1"/>
          <p:cNvSpPr txBox="1">
            <a:spLocks/>
          </p:cNvSpPr>
          <p:nvPr/>
        </p:nvSpPr>
        <p:spPr bwMode="auto">
          <a:xfrm>
            <a:off x="492125" y="3048000"/>
            <a:ext cx="838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y-AM" b="1">
                <a:latin typeface="GHEA Grapalat" pitchFamily="50" charset="0"/>
              </a:rPr>
              <a:t>Տոկոսավճարների դինամիկա</a:t>
            </a:r>
            <a:endParaRPr lang="en-GB" b="1">
              <a:latin typeface="GHEA Grapalat" pitchFamily="50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33401" y="3581406"/>
          <a:ext cx="8071190" cy="279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331" y="274638"/>
            <a:ext cx="7126471" cy="8422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</a:rPr>
              <a:t>ՀՀ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կառավարության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պարտքի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ուղենիշային</a:t>
            </a:r>
            <a:r>
              <a:rPr lang="en-US" sz="24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ցուցանիշները</a:t>
            </a:r>
            <a:endParaRPr lang="en-US" sz="2400" b="1" dirty="0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C841D-FAEA-4092-A8A2-0400432D1D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524000"/>
          <a:ext cx="8153400" cy="47244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T="45903" marB="4590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Ուղենիշ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T="45903" marB="4590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2017թ.</a:t>
                      </a:r>
                    </a:p>
                  </a:txBody>
                  <a:tcPr marT="45903" marB="4590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9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Վերաֆինանսավորման ռիսկ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HEA Grapalat" pitchFamily="50" charset="0"/>
                        <a:ea typeface="Times New Roman" pitchFamily="18" charset="0"/>
                        <a:cs typeface="Times Unicode" pitchFamily="18" charset="0"/>
                      </a:endParaRPr>
                    </a:p>
                  </a:txBody>
                  <a:tcPr marT="45903" marB="45903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T="45903" marB="4590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T="45903" marB="4590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273">
                <a:tc>
                  <a:txBody>
                    <a:bodyPr/>
                    <a:lstStyle/>
                    <a:p>
                      <a:pPr marL="384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Մինչև մարում միջին ժամկետը</a:t>
                      </a: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 </a:t>
                      </a: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(տարի)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8 – 11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9.0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3262" marR="63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410">
                <a:tc>
                  <a:txBody>
                    <a:bodyPr/>
                    <a:lstStyle/>
                    <a:p>
                      <a:pPr marL="384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Առաջիկա տարվա ընթացքում մարվող ՊԳՊ կշիռը ՊԳՊ-երի ծավալի մեջ (տարեվերջին), </a:t>
                      </a: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(%)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առավելագույնը 20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16.4</a:t>
                      </a:r>
                    </a:p>
                  </a:txBody>
                  <a:tcPr marL="63262" marR="63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Տոկոսադրույքի ռիսկ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 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3262" marR="63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3410">
                <a:tc>
                  <a:txBody>
                    <a:bodyPr/>
                    <a:lstStyle/>
                    <a:p>
                      <a:pPr marL="384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Ֆիքսված տոկոսադրույքով պարտքի կշիռը ընդամենը պարտքի մեջ, </a:t>
                      </a: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(%)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ea typeface="Times New Roman" pitchFamily="18" charset="0"/>
                        <a:cs typeface="Times Unicode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առնվազն 80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86.5</a:t>
                      </a:r>
                    </a:p>
                  </a:txBody>
                  <a:tcPr marL="63262" marR="63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9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Փոխարժեքի ռիսկ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 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3262" marR="63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244">
                <a:tc>
                  <a:txBody>
                    <a:bodyPr/>
                    <a:lstStyle/>
                    <a:p>
                      <a:pPr marL="384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Ներքին պարտքի կշիռը ընդամենը պարտքի մեջ, </a:t>
                      </a: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ea typeface="Times New Roman" pitchFamily="18" charset="0"/>
                          <a:cs typeface="Times Unicode" pitchFamily="18" charset="0"/>
                        </a:rPr>
                        <a:t>(%)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HEA Grapalat" pitchFamily="50" charset="0"/>
                        <a:ea typeface="Times New Roman" pitchFamily="18" charset="0"/>
                        <a:cs typeface="Times Unicode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առնվազն 20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GHEA Grapalat" pitchFamily="50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HEA Grapalat" pitchFamily="50" charset="0"/>
                          <a:cs typeface="Arial" charset="0"/>
                        </a:rPr>
                        <a:t>20.8</a:t>
                      </a:r>
                    </a:p>
                  </a:txBody>
                  <a:tcPr marL="63262" marR="63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5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60331" y="202442"/>
            <a:ext cx="7355071" cy="78815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Դրամային պարտատոմսերի շուկան բնութագրող ցուցանիշներն առ 31.12.2017թ.</a:t>
            </a:r>
            <a:endParaRPr lang="en-GB" sz="2000" b="1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6244-C956-4BC5-A4D4-878B1E1ED15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096000" y="1600200"/>
            <a:ext cx="9906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162800" y="1371600"/>
            <a:ext cx="16002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Աճել</a:t>
            </a:r>
            <a:r>
              <a:rPr lang="en-US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է</a:t>
            </a:r>
            <a:r>
              <a:rPr lang="en-US" b="1" dirty="0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 41.4 </a:t>
            </a:r>
            <a:r>
              <a:rPr lang="en-GB" b="1" dirty="0" err="1">
                <a:solidFill>
                  <a:srgbClr val="FF0000"/>
                </a:solidFill>
                <a:latin typeface="GHEA Grapalat" pitchFamily="50" charset="0"/>
              </a:rPr>
              <a:t>մլրդ</a:t>
            </a:r>
            <a:r>
              <a:rPr lang="en-GB" b="1" dirty="0">
                <a:solidFill>
                  <a:srgbClr val="FF0000"/>
                </a:solidFill>
                <a:latin typeface="GHEA Grapalat" pitchFamily="50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GHEA Grapalat" pitchFamily="50" charset="0"/>
              </a:rPr>
              <a:t>դրամ</a:t>
            </a:r>
            <a:r>
              <a:rPr lang="en-US" b="1" dirty="0" err="1">
                <a:solidFill>
                  <a:srgbClr val="FF0000"/>
                </a:solidFill>
                <a:latin typeface="GHEA Grapalat" pitchFamily="50" charset="0"/>
              </a:rPr>
              <a:t>ով</a:t>
            </a:r>
            <a:endParaRPr lang="en-GB" b="1" dirty="0">
              <a:solidFill>
                <a:srgbClr val="FF0000"/>
              </a:solidFill>
              <a:latin typeface="GHEA Grapalat" pitchFamily="50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1524000"/>
            <a:ext cx="5943600" cy="4572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Շրջանառության</a:t>
            </a: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մեջ</a:t>
            </a: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գտնվող</a:t>
            </a: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ծավալ</a:t>
            </a: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– </a:t>
            </a:r>
            <a:r>
              <a:rPr lang="en-GB" sz="1700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550 </a:t>
            </a:r>
            <a:r>
              <a:rPr lang="en-GB" sz="17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մլրդ</a:t>
            </a:r>
            <a:r>
              <a:rPr lang="en-GB" sz="17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դրամ</a:t>
            </a:r>
            <a:endParaRPr lang="en-GB" sz="1700" b="1" dirty="0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2667000"/>
            <a:ext cx="5943600" cy="457200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Մ</a:t>
            </a:r>
            <a:r>
              <a:rPr lang="hy-AM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իջին կշռված եկամտաբերություն </a:t>
            </a:r>
            <a:r>
              <a:rPr lang="en-US" sz="170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– </a:t>
            </a:r>
            <a:r>
              <a:rPr lang="en-US" sz="1700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13.09%</a:t>
            </a:r>
            <a:endParaRPr lang="en-GB" sz="1700" b="1" dirty="0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29200" y="27432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48400" y="2514600"/>
            <a:ext cx="2514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Նվազել</a:t>
            </a:r>
            <a:r>
              <a:rPr lang="en-US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է</a:t>
            </a:r>
            <a:r>
              <a:rPr lang="en-US" b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 0.1 </a:t>
            </a:r>
            <a:r>
              <a:rPr lang="en-US" b="1" dirty="0" err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տոկոսային</a:t>
            </a:r>
            <a:r>
              <a:rPr lang="en-US" b="1" dirty="0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կետով</a:t>
            </a:r>
            <a:endParaRPr lang="en-GB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" y="4800600"/>
            <a:ext cx="5943600" cy="457200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Մ</a:t>
            </a:r>
            <a:r>
              <a:rPr lang="hy-AM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իջին կշռված </a:t>
            </a:r>
            <a:r>
              <a:rPr lang="en-US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ժամկետայնություն</a:t>
            </a:r>
            <a:r>
              <a:rPr lang="hy-AM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70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–</a:t>
            </a:r>
            <a:r>
              <a:rPr lang="en-US" sz="1700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2787 </a:t>
            </a:r>
            <a:r>
              <a:rPr lang="en-US" sz="17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օր</a:t>
            </a:r>
            <a:endParaRPr lang="en-GB" sz="1700" b="1" dirty="0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876800"/>
            <a:ext cx="12192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53200" y="4648200"/>
            <a:ext cx="220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Աճել</a:t>
            </a:r>
            <a:r>
              <a:rPr lang="en-US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է</a:t>
            </a:r>
            <a:r>
              <a:rPr lang="en-US" b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 579 </a:t>
            </a:r>
            <a:r>
              <a:rPr lang="en-US" b="1" dirty="0" err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օրով</a:t>
            </a:r>
            <a:endParaRPr lang="en-GB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" y="3733800"/>
            <a:ext cx="7620000" cy="457200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GB" sz="170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2017թ</a:t>
            </a: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. </a:t>
            </a:r>
            <a:r>
              <a:rPr lang="en-GB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տեղաբաշխումների</a:t>
            </a: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մ</a:t>
            </a:r>
            <a:r>
              <a:rPr lang="hy-AM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իջին</a:t>
            </a:r>
            <a:r>
              <a:rPr lang="en-US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hy-AM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եկամտաբերություն </a:t>
            </a:r>
            <a:r>
              <a:rPr lang="en-US" sz="170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– </a:t>
            </a:r>
            <a:r>
              <a:rPr lang="en-US" sz="1700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9.93%</a:t>
            </a:r>
            <a:endParaRPr lang="en-GB" sz="1700" b="1" dirty="0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239000" y="3505200"/>
            <a:ext cx="1524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Նվազել</a:t>
            </a:r>
            <a:r>
              <a:rPr lang="en-US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է</a:t>
            </a:r>
            <a:r>
              <a:rPr lang="en-US" b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 1.14 </a:t>
            </a:r>
            <a:r>
              <a:rPr lang="en-US" b="1" dirty="0" err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տոկոսային</a:t>
            </a:r>
            <a:r>
              <a:rPr lang="en-US" b="1" dirty="0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կետով</a:t>
            </a:r>
            <a:endParaRPr lang="en-GB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781800" y="38100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400" y="5791200"/>
            <a:ext cx="5943600" cy="457200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Մարումների</a:t>
            </a: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բեռի</a:t>
            </a:r>
            <a:r>
              <a:rPr lang="en-GB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GB" sz="1700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բաշխվածություն</a:t>
            </a:r>
            <a:r>
              <a:rPr lang="hy-AM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–</a:t>
            </a:r>
            <a:r>
              <a:rPr lang="en-US" sz="17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700" b="1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մինչև</a:t>
            </a:r>
            <a:r>
              <a:rPr lang="en-US" sz="1700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2047թ</a:t>
            </a:r>
            <a:r>
              <a:rPr lang="en-US" sz="17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.</a:t>
            </a:r>
            <a:endParaRPr lang="en-GB" sz="1700" b="1" dirty="0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715000" y="58674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53200" y="5638800"/>
            <a:ext cx="2209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Երկարաձգվել</a:t>
            </a:r>
            <a:r>
              <a:rPr lang="en-US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է </a:t>
            </a:r>
            <a:r>
              <a:rPr lang="en-US" b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  11 </a:t>
            </a:r>
            <a:r>
              <a:rPr lang="en-US" b="1" dirty="0" err="1">
                <a:solidFill>
                  <a:srgbClr val="FF0000"/>
                </a:solidFill>
                <a:latin typeface="GHEA Grapalat" pitchFamily="50" charset="0"/>
                <a:ea typeface="+mj-ea"/>
                <a:cs typeface="+mj-cs"/>
              </a:rPr>
              <a:t>տարով</a:t>
            </a:r>
            <a:endParaRPr lang="en-GB" dirty="0">
              <a:solidFill>
                <a:schemeClr val="tx1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19" name="Picture 18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001000" cy="3219450"/>
          </a:xfrm>
        </p:spPr>
        <p:txBody>
          <a:bodyPr>
            <a:normAutofit/>
          </a:bodyPr>
          <a:lstStyle/>
          <a:p>
            <a:r>
              <a:rPr lang="hy-AM" b="1" dirty="0">
                <a:solidFill>
                  <a:schemeClr val="tx2"/>
                </a:solidFill>
                <a:latin typeface="GHEA Grapalat" pitchFamily="50" charset="0"/>
              </a:rPr>
              <a:t>Իրական հատված</a:t>
            </a:r>
            <a:endParaRPr lang="ru-RU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4724400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60331" y="274638"/>
            <a:ext cx="7126471" cy="8422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GHEA Grapalat" pitchFamily="50" charset="0"/>
                <a:ea typeface="+mn-ea"/>
                <a:cs typeface="+mn-cs"/>
              </a:rPr>
              <a:t>Գանձապետական պարտատոմսերի առաջնային տեղաբաշխման եկամտաբերության դինամիկան</a:t>
            </a:r>
            <a:endParaRPr lang="en-US" sz="2000" b="1" dirty="0">
              <a:solidFill>
                <a:schemeClr val="tx2"/>
              </a:solidFill>
              <a:latin typeface="GHEA Grapalat" pitchFamily="5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E20CF-578C-41EC-BF5F-D8BADED67AE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95400" y="1676400"/>
          <a:ext cx="69342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F0EC-A524-41BB-8742-611A51791D0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1981200"/>
            <a:ext cx="858361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5131" y="274638"/>
            <a:ext cx="6821671" cy="7921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Արտարժութային</a:t>
            </a:r>
            <a:r>
              <a:rPr lang="ru-RU" sz="24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պարտատոմսերի</a:t>
            </a:r>
            <a:r>
              <a:rPr lang="ru-RU" sz="24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գնանշումների</a:t>
            </a:r>
            <a:r>
              <a:rPr lang="ru-RU" sz="24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դինամիկան</a:t>
            </a:r>
            <a:endParaRPr lang="en-US" sz="2400" b="1" dirty="0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6" name="Picture 5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1" y="152402"/>
            <a:ext cx="880871" cy="6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42950417"/>
              </p:ext>
            </p:extLst>
          </p:nvPr>
        </p:nvGraphicFramePr>
        <p:xfrm>
          <a:off x="152400" y="852109"/>
          <a:ext cx="8686800" cy="51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0019390"/>
              </p:ext>
            </p:extLst>
          </p:nvPr>
        </p:nvGraphicFramePr>
        <p:xfrm>
          <a:off x="142876" y="1600200"/>
          <a:ext cx="9001125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40127004"/>
              </p:ext>
            </p:extLst>
          </p:nvPr>
        </p:nvGraphicFramePr>
        <p:xfrm>
          <a:off x="180975" y="3581400"/>
          <a:ext cx="8896350" cy="87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56797083"/>
              </p:ext>
            </p:extLst>
          </p:nvPr>
        </p:nvGraphicFramePr>
        <p:xfrm>
          <a:off x="76200" y="4572000"/>
          <a:ext cx="897255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3557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1" y="152402"/>
            <a:ext cx="880871" cy="6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85391037"/>
              </p:ext>
            </p:extLst>
          </p:nvPr>
        </p:nvGraphicFramePr>
        <p:xfrm>
          <a:off x="228600" y="3949700"/>
          <a:ext cx="8553450" cy="267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31367961"/>
              </p:ext>
            </p:extLst>
          </p:nvPr>
        </p:nvGraphicFramePr>
        <p:xfrm>
          <a:off x="142875" y="1854200"/>
          <a:ext cx="8553450" cy="229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96389977"/>
              </p:ext>
            </p:extLst>
          </p:nvPr>
        </p:nvGraphicFramePr>
        <p:xfrm>
          <a:off x="152400" y="9144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978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713392"/>
              </p:ext>
            </p:extLst>
          </p:nvPr>
        </p:nvGraphicFramePr>
        <p:xfrm>
          <a:off x="470893" y="1447800"/>
          <a:ext cx="8513379" cy="508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76388" y="182562"/>
            <a:ext cx="7362825" cy="6238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hy-AM" altLang="hy-AM" sz="2400" b="1" dirty="0" smtClean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2018թ. նախատեսվող աշխատանքներ</a:t>
            </a:r>
            <a:endParaRPr lang="hy-AM" altLang="hy-AM" sz="2400" b="1" dirty="0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pic>
        <p:nvPicPr>
          <p:cNvPr id="7" name="Picture 6" descr="No automatic alt text available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17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437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202442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5A4C16C-FFA0-4AE3-B4F8-E766FD943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078332"/>
              </p:ext>
            </p:extLst>
          </p:nvPr>
        </p:nvGraphicFramePr>
        <p:xfrm>
          <a:off x="685800" y="3962400"/>
          <a:ext cx="762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1E6D44B6-C51E-40C0-9974-5099AFA92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709946"/>
              </p:ext>
            </p:extLst>
          </p:nvPr>
        </p:nvGraphicFramePr>
        <p:xfrm>
          <a:off x="762000" y="1219200"/>
          <a:ext cx="777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37"/>
          <p:cNvSpPr txBox="1">
            <a:spLocks noChangeArrowheads="1"/>
          </p:cNvSpPr>
          <p:nvPr/>
        </p:nvSpPr>
        <p:spPr>
          <a:xfrm>
            <a:off x="1752600" y="274638"/>
            <a:ext cx="7086600" cy="715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ՀՆԱ և </a:t>
            </a:r>
            <a:r>
              <a:rPr lang="en-US" dirty="0" err="1"/>
              <a:t>ճյուղերի</a:t>
            </a:r>
            <a:r>
              <a:rPr lang="en-US" dirty="0"/>
              <a:t> </a:t>
            </a:r>
            <a:r>
              <a:rPr lang="en-US" dirty="0" err="1"/>
              <a:t>կանխատեսումներ</a:t>
            </a:r>
            <a:r>
              <a:rPr lang="en-US" dirty="0"/>
              <a:t> և </a:t>
            </a:r>
            <a:r>
              <a:rPr lang="en-US" dirty="0" err="1"/>
              <a:t>վերանայումներ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800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Տնտեսության ճյուղերի՝ ՀՆԱ-ի իրական աճին նպաստման չափերը, </a:t>
            </a:r>
            <a:r>
              <a:rPr lang="en-US" sz="2200" b="1" dirty="0" err="1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տոկոսային</a:t>
            </a:r>
            <a:r>
              <a:rPr lang="en-US" sz="2200" b="1" dirty="0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GHEA Grapalat"/>
                <a:ea typeface="Times New Roman"/>
                <a:cs typeface="Sylfaen"/>
              </a:rPr>
              <a:t>կետ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04800" y="1280615"/>
            <a:ext cx="8763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2017թ.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սպասվում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է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նախորդ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կանխատեսումների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համեմատ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ավելի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բարձր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՝ 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6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.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7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%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աճ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, ինչ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ը 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պայմանավորված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կ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լ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ի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ն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ի 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</a:rPr>
              <a:t>ծառայությունների</a:t>
            </a:r>
            <a:r>
              <a:rPr lang="ru-RU" sz="1600" b="1" dirty="0">
                <a:solidFill>
                  <a:srgbClr val="002060"/>
                </a:solidFill>
                <a:latin typeface="GHEA Grapalat" pitchFamily="50" charset="0"/>
              </a:rPr>
              <a:t>,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</a:rPr>
              <a:t> 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շինարարու</a:t>
            </a:r>
            <a:r>
              <a:rPr lang="en-US" sz="1600" b="1" dirty="0" err="1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թյան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և զուտ հարկերի 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սպասվածից ավելի 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լ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վ 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զ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ր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գ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ա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ց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ո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ւ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մ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ն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ե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ր</a:t>
            </a:r>
            <a:r>
              <a:rPr lang="hy-AM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ո</a:t>
            </a:r>
            <a:r>
              <a:rPr lang="en-US" sz="1600" b="1" dirty="0">
                <a:solidFill>
                  <a:srgbClr val="002060"/>
                </a:solidFill>
                <a:latin typeface="GHEA Grapalat" pitchFamily="50" charset="0"/>
                <a:ea typeface="+mj-ea"/>
                <a:cs typeface="+mj-cs"/>
              </a:rPr>
              <a:t>վ:</a:t>
            </a:r>
            <a:endParaRPr lang="hy-AM" sz="1600" b="1" dirty="0" err="1">
              <a:solidFill>
                <a:srgbClr val="002060"/>
              </a:solidFill>
              <a:latin typeface="GHEA Grapalat" pitchFamily="50" charset="0"/>
              <a:ea typeface="+mj-ea"/>
              <a:cs typeface="+mj-cs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91812"/>
              </p:ext>
            </p:extLst>
          </p:nvPr>
        </p:nvGraphicFramePr>
        <p:xfrm>
          <a:off x="304800" y="2180235"/>
          <a:ext cx="8686800" cy="435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7848600" y="2180235"/>
            <a:ext cx="990600" cy="1553571"/>
          </a:xfrm>
          <a:prstGeom prst="rect">
            <a:avLst/>
          </a:prstGeom>
          <a:solidFill>
            <a:schemeClr val="tx2">
              <a:lumMod val="40000"/>
              <a:lumOff val="60000"/>
              <a:alpha val="1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10" name="Picture 9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685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HEA Grapalat" pitchFamily="50" charset="0"/>
              </a:rPr>
              <a:t>Ծառայությունների սպասվածից բարձր աճ</a:t>
            </a:r>
            <a:endParaRPr lang="en-US" sz="2400" b="1" dirty="0">
              <a:solidFill>
                <a:srgbClr val="002060"/>
              </a:solidFill>
              <a:latin typeface="GHEA Grapalat" pitchFamily="50" charset="0"/>
            </a:endParaRPr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612248"/>
              </p:ext>
            </p:extLst>
          </p:nvPr>
        </p:nvGraphicFramePr>
        <p:xfrm>
          <a:off x="228600" y="1143000"/>
          <a:ext cx="4343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800600" y="1371603"/>
            <a:ext cx="37338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3-րդ եռամսյակի վերջում և 4-րդ եռամսյակի ընթացքում ծառայությունների ճյուղը սպասվածից բարձր աճ է արձանագրել՝ պայմանավորված </a:t>
            </a:r>
            <a:r>
              <a:rPr lang="hy-AM" sz="1400" b="1" dirty="0" smtClean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ֆինանսական և ապահովագրական գործունեության և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մշակույթ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, զվարճություններ և հանգիստ ճյուղի բարձր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աճ</a:t>
            </a:r>
            <a:r>
              <a:rPr lang="hy-AM" sz="1400" b="1" dirty="0" smtClean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եր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ով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: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549311"/>
              </p:ext>
            </p:extLst>
          </p:nvPr>
        </p:nvGraphicFramePr>
        <p:xfrm>
          <a:off x="228600" y="3733800"/>
          <a:ext cx="4343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4953000" y="4377848"/>
            <a:ext cx="3733800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3-րդ եռամսյակի վերջում և 4-րդ եռամսյակի </a:t>
            </a: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ընթացքում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առևտրի</a:t>
            </a: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 ճյուղ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ի՝</a:t>
            </a: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սպասվածից </a:t>
            </a: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բարձր աճ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ը</a:t>
            </a:r>
            <a:r>
              <a:rPr lang="ru-RU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 </a:t>
            </a: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GHEA Grapalat" pitchFamily="50" charset="0"/>
              </a:rPr>
              <a:t>պայմանավորված է եղել մեծածախ առևտրի աճի տեմպերի արագացմամբ: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206067" y="1752600"/>
            <a:ext cx="2857498" cy="22248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Շինարարության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ճյուղի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բարելավման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հիմնական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պատճառը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կազմակերպությունների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հաշվին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իրականացվող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շինարարության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ծավալների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աճի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տեմպերի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արագացումն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է:</a:t>
            </a:r>
            <a:endParaRPr lang="en-US" sz="4000" dirty="0"/>
          </a:p>
        </p:txBody>
      </p:sp>
      <p:pic>
        <p:nvPicPr>
          <p:cNvPr id="5" name="Picture 4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228600"/>
            <a:ext cx="12555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4953006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GHEA Grapalat" pitchFamily="50" charset="0"/>
            </a:endParaRPr>
          </a:p>
        </p:txBody>
      </p:sp>
      <p:graphicFrame>
        <p:nvGraphicFramePr>
          <p:cNvPr id="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55227"/>
              </p:ext>
            </p:extLst>
          </p:nvPr>
        </p:nvGraphicFramePr>
        <p:xfrm>
          <a:off x="381000" y="1259371"/>
          <a:ext cx="56388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7400" y="228600"/>
            <a:ext cx="6629400" cy="715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  <a:latin typeface="GHEA Grapalat" pitchFamily="50" charset="0"/>
              </a:rPr>
              <a:t>Շինարարության սպասվածից բարձր աճ</a:t>
            </a:r>
            <a:endParaRPr lang="en-US" sz="2400" b="1" dirty="0">
              <a:solidFill>
                <a:srgbClr val="002060"/>
              </a:solidFill>
              <a:latin typeface="GHEA Grapalat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2200" y="3505201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GHEA Grapalat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6933" y="1105362"/>
            <a:ext cx="403860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y-AM" sz="1100" dirty="0">
                <a:latin typeface="GHEA Grapalat" pitchFamily="50" charset="0"/>
              </a:rPr>
              <a:t>ՀՀ ԱՎԾ կողմից 2017թ. նոյեմբեր ամսին նախորդ ամիսների շինարարությունը </a:t>
            </a:r>
            <a:r>
              <a:rPr lang="en-US" sz="1100" dirty="0" err="1">
                <a:latin typeface="GHEA Grapalat" pitchFamily="50" charset="0"/>
              </a:rPr>
              <a:t>վերանայվել</a:t>
            </a:r>
            <a:r>
              <a:rPr lang="en-US" sz="1100" dirty="0">
                <a:latin typeface="GHEA Grapalat" pitchFamily="50" charset="0"/>
              </a:rPr>
              <a:t> է </a:t>
            </a:r>
            <a:r>
              <a:rPr lang="hy-AM" sz="1100" dirty="0">
                <a:latin typeface="GHEA Grapalat" pitchFamily="50" charset="0"/>
              </a:rPr>
              <a:t>դեպի վեր:</a:t>
            </a:r>
            <a:endParaRPr lang="en-US" sz="1100" dirty="0">
              <a:latin typeface="GHEA Grapalat" pitchFamily="50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9600" y="1536243"/>
            <a:ext cx="2057400" cy="1042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44166" y="4648206"/>
            <a:ext cx="28194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Ընդ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որում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շինարարության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բարելավման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հիմնական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գործոններից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է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հանքագործական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արդյունաբերության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(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մասնավորապես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՝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Ամուլսարի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հանքավայր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)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ճյուղում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իրականացված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շինարարության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 </a:t>
            </a:r>
            <a:r>
              <a:rPr lang="en-US" sz="1400" b="1" dirty="0" err="1">
                <a:solidFill>
                  <a:srgbClr val="073E87"/>
                </a:solidFill>
                <a:latin typeface="GHEA Grapalat" pitchFamily="50" charset="0"/>
              </a:rPr>
              <a:t>աճը</a:t>
            </a:r>
            <a:r>
              <a:rPr lang="en-US" sz="1400" b="1" dirty="0">
                <a:solidFill>
                  <a:srgbClr val="073E87"/>
                </a:solidFill>
                <a:latin typeface="GHEA Grapalat" pitchFamily="50" charset="0"/>
              </a:rPr>
              <a:t>:</a:t>
            </a:r>
            <a:endParaRPr lang="en-US" sz="1400" dirty="0"/>
          </a:p>
        </p:txBody>
      </p:sp>
      <p:graphicFrame>
        <p:nvGraphicFramePr>
          <p:cNvPr id="20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6157163"/>
              </p:ext>
            </p:extLst>
          </p:nvPr>
        </p:nvGraphicFramePr>
        <p:xfrm>
          <a:off x="381000" y="4191000"/>
          <a:ext cx="5638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13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001000" cy="321945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GHEA Grapalat" pitchFamily="50" charset="0"/>
              </a:rPr>
              <a:t>Արտաքին</a:t>
            </a:r>
            <a:r>
              <a:rPr lang="hy-AM" b="1" dirty="0">
                <a:solidFill>
                  <a:schemeClr val="tx2"/>
                </a:solidFill>
                <a:latin typeface="GHEA Grapalat" pitchFamily="50" charset="0"/>
              </a:rPr>
              <a:t> հատված</a:t>
            </a:r>
            <a:endParaRPr lang="ru-RU" b="1" dirty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5" name="Picture 2" descr="No automatic alt text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4724400"/>
            <a:ext cx="25110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691225"/>
              </p:ext>
            </p:extLst>
          </p:nvPr>
        </p:nvGraphicFramePr>
        <p:xfrm>
          <a:off x="972452" y="2101416"/>
          <a:ext cx="7304997" cy="426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3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38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47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4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13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4524">
                <a:tc>
                  <a:txBody>
                    <a:bodyPr/>
                    <a:lstStyle/>
                    <a:p>
                      <a:endParaRPr lang="en-US" dirty="0">
                        <a:latin typeface="GHEA Grapalat" pitchFamily="50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y-AM" sz="1100" b="0" i="0" u="none" strike="noStrike" dirty="0">
                          <a:effectLst/>
                          <a:latin typeface="GHEA Grapalat" pitchFamily="50" charset="0"/>
                        </a:rPr>
                        <a:t>Փաստ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y-AM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Հոկտ-2016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Ապրիլ-2017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Հոկտ-2017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65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HEA Grapalat" pitchFamily="50" charset="0"/>
                        </a:rPr>
                        <a:t>/</a:t>
                      </a:r>
                      <a:r>
                        <a:rPr lang="hy-AM" sz="1200" dirty="0">
                          <a:latin typeface="GHEA Grapalat" pitchFamily="50" charset="0"/>
                        </a:rPr>
                        <a:t>Տ</a:t>
                      </a:r>
                      <a:r>
                        <a:rPr lang="en-US" sz="1200" dirty="0" err="1">
                          <a:latin typeface="GHEA Grapalat" pitchFamily="50" charset="0"/>
                        </a:rPr>
                        <a:t>ոկոսային</a:t>
                      </a:r>
                      <a:r>
                        <a:rPr lang="en-US" sz="1200" dirty="0">
                          <a:latin typeface="GHEA Grapalat" pitchFamily="50" charset="0"/>
                        </a:rPr>
                        <a:t> </a:t>
                      </a:r>
                      <a:r>
                        <a:rPr lang="en-US" sz="1200" dirty="0" err="1">
                          <a:latin typeface="GHEA Grapalat" pitchFamily="50" charset="0"/>
                        </a:rPr>
                        <a:t>փոփոխություն</a:t>
                      </a:r>
                      <a:r>
                        <a:rPr lang="en-US" sz="1200" dirty="0">
                          <a:latin typeface="GHEA Grapalat" pitchFamily="50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HEA Grapalat" pitchFamily="50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HEA Grapalat" pitchFamily="50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Համաշխարհային </a:t>
                      </a:r>
                      <a:r>
                        <a:rPr lang="en-US" sz="1100" b="1" i="0" u="none" strike="noStrike" dirty="0" err="1">
                          <a:effectLst/>
                          <a:latin typeface="GHEA Grapalat" pitchFamily="50" charset="0"/>
                        </a:rPr>
                        <a:t>տնտեսական</a:t>
                      </a:r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effectLst/>
                          <a:latin typeface="GHEA Grapalat" pitchFamily="50" charset="0"/>
                        </a:rPr>
                        <a:t>աճ</a:t>
                      </a:r>
                      <a:endParaRPr lang="hy-AM" sz="11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HEA Grapalat" pitchFamily="50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7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   </a:t>
                      </a:r>
                      <a:r>
                        <a:rPr lang="hy-AM" sz="1100" b="0" i="0" u="none" strike="noStrike" dirty="0">
                          <a:effectLst/>
                          <a:latin typeface="GHEA Grapalat" pitchFamily="50" charset="0"/>
                        </a:rPr>
                        <a:t>ԱՄՆ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GHEA Grapalat" pitchFamily="50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Եվրոպական միություն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</a:t>
                      </a:r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.0</a:t>
                      </a:r>
                      <a:endParaRPr lang="en-US" sz="1100" b="1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0" i="0" u="none" strike="noStrike" dirty="0">
                          <a:effectLst/>
                          <a:latin typeface="GHEA Grapalat" pitchFamily="50" charset="0"/>
                        </a:rPr>
                        <a:t>Գերմանիա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GHEA Grapalat" pitchFamily="50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2</a:t>
                      </a:r>
                      <a:r>
                        <a:rPr lang="hy-AM" sz="1100" b="0" i="0" u="none" strike="noStrike" dirty="0">
                          <a:effectLst/>
                          <a:latin typeface="GHEA Grapalat" pitchFamily="50" charset="0"/>
                        </a:rPr>
                        <a:t>.0</a:t>
                      </a:r>
                      <a:endParaRPr lang="en-US" sz="1100" b="0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904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0" i="0" u="none" strike="noStrike" dirty="0">
                          <a:effectLst/>
                          <a:latin typeface="GHEA Grapalat" pitchFamily="50" charset="0"/>
                        </a:rPr>
                        <a:t>Ֆրանսիա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305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0" i="0" u="none" strike="noStrike" dirty="0">
                          <a:effectLst/>
                          <a:latin typeface="GHEA Grapalat" pitchFamily="50" charset="0"/>
                        </a:rPr>
                        <a:t>Իտալիա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GHEA Grapalat" pitchFamily="50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904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ԱՊՀ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-2.8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0" i="0" u="none" strike="noStrike" dirty="0">
                          <a:effectLst/>
                          <a:latin typeface="GHEA Grapalat" pitchFamily="50" charset="0"/>
                        </a:rPr>
                        <a:t>Ռուսաստան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GHEA Grapalat" pitchFamily="50" charset="0"/>
                        </a:rPr>
                        <a:t>-2.8</a:t>
                      </a:r>
                      <a:endParaRPr lang="en-US" sz="1100" b="0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-0.2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GHEA Grapalat" pitchFamily="50" charset="0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9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effectLst/>
                          <a:latin typeface="GHEA Grapalat" pitchFamily="50" charset="0"/>
                        </a:rPr>
                        <a:t>Առանց</a:t>
                      </a:r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 </a:t>
                      </a:r>
                      <a:r>
                        <a:rPr lang="hy-AM" sz="1100" b="0" i="0" u="none" strike="noStrike" dirty="0">
                          <a:effectLst/>
                          <a:latin typeface="GHEA Grapalat" pitchFamily="50" charset="0"/>
                        </a:rPr>
                        <a:t>Ռուսաստան</a:t>
                      </a:r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ի</a:t>
                      </a:r>
                      <a:endParaRPr lang="hy-AM" sz="1100" b="0" i="0" u="none" strike="noStrike" dirty="0">
                        <a:effectLst/>
                        <a:latin typeface="GHEA Grapalat" pitchFamily="50" charset="0"/>
                      </a:endParaRP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-0.6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305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Զարգացող </a:t>
                      </a:r>
                      <a:r>
                        <a:rPr lang="en-US" sz="1100" b="1" i="0" u="none" strike="noStrike" dirty="0" err="1">
                          <a:effectLst/>
                          <a:latin typeface="GHEA Grapalat" pitchFamily="50" charset="0"/>
                        </a:rPr>
                        <a:t>Աս</a:t>
                      </a:r>
                      <a:r>
                        <a:rPr lang="hy-AM" sz="1100" b="1" i="0" u="none" strike="noStrike" dirty="0">
                          <a:effectLst/>
                          <a:latin typeface="GHEA Grapalat" pitchFamily="50" charset="0"/>
                        </a:rPr>
                        <a:t>իա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HEA Grapalat" pitchFamily="50" charset="0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0" i="0" u="none" strike="noStrike">
                          <a:effectLst/>
                          <a:latin typeface="GHEA Grapalat" pitchFamily="50" charset="0"/>
                        </a:rPr>
                        <a:t>Չինաստան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6.8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904">
                <a:tc>
                  <a:txBody>
                    <a:bodyPr/>
                    <a:lstStyle/>
                    <a:p>
                      <a:pPr algn="l" fontAlgn="b"/>
                      <a:r>
                        <a:rPr lang="hy-AM" sz="1100" b="0" i="0" u="none" strike="noStrike">
                          <a:effectLst/>
                          <a:latin typeface="GHEA Grapalat" pitchFamily="50" charset="0"/>
                        </a:rPr>
                        <a:t>Հնդկաստան</a:t>
                      </a:r>
                    </a:p>
                  </a:txBody>
                  <a:tcPr marL="228600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GHEA Grapalat" pitchFamily="50" charset="0"/>
                          <a:ea typeface="+mn-ea"/>
                          <a:cs typeface="+mn-cs"/>
                        </a:rPr>
                        <a:t>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GHEA Grapalat" pitchFamily="50" charset="0"/>
                        </a:rPr>
                        <a:t>6.7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554B-4E79-457D-8FA8-D1D21144EC09}" type="slidenum">
              <a:rPr lang="ru-RU" smtClean="0"/>
              <a:t>9</a:t>
            </a:fld>
            <a:endParaRPr lang="ru-RU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752600" y="152400"/>
            <a:ext cx="6934200" cy="792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GHEA Grapalat" pitchFamily="50" charset="0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Համաշխարհային</a:t>
            </a:r>
            <a:r>
              <a:rPr lang="en-US" sz="2400" dirty="0"/>
              <a:t> </a:t>
            </a:r>
            <a:r>
              <a:rPr lang="en-US" sz="2400" dirty="0" err="1"/>
              <a:t>տնտեսական</a:t>
            </a:r>
            <a:r>
              <a:rPr lang="en-US" sz="2400" dirty="0"/>
              <a:t> </a:t>
            </a:r>
            <a:r>
              <a:rPr lang="en-US" sz="2400" dirty="0" err="1"/>
              <a:t>աճի</a:t>
            </a:r>
            <a:r>
              <a:rPr lang="en-US" sz="2400" dirty="0"/>
              <a:t> </a:t>
            </a:r>
            <a:r>
              <a:rPr lang="en-US" sz="2400" dirty="0" err="1"/>
              <a:t>վերանայումներ</a:t>
            </a:r>
            <a:endParaRPr lang="ru-RU" sz="2400" dirty="0"/>
          </a:p>
        </p:txBody>
      </p:sp>
      <p:pic>
        <p:nvPicPr>
          <p:cNvPr id="7" name="Picture 6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" y="152400"/>
            <a:ext cx="108720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3" y="1223984"/>
            <a:ext cx="805593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hy-AM" sz="1400" b="1" dirty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թ. ընթացքում ինչպես համաշխարհային տնտեսական աճի, այնպես էլ ՀՀ հիմնական գործընկեր երկրների տնտեսական աճերի կանխատեսումները վերանայվել են աճի ուղղությամբ: </a:t>
            </a:r>
          </a:p>
        </p:txBody>
      </p:sp>
    </p:spTree>
    <p:extLst>
      <p:ext uri="{BB962C8B-B14F-4D97-AF65-F5344CB8AC3E}">
        <p14:creationId xmlns:p14="http://schemas.microsoft.com/office/powerpoint/2010/main" val="22258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2126</Words>
  <Application>Microsoft Office PowerPoint</Application>
  <PresentationFormat>On-screen Show (4:3)</PresentationFormat>
  <Paragraphs>675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ՄԱԿՐՈՏՆՏԵՍԱԿԱՆ ՔԱՂԱՔԱԿԱՆՈՒԹՅՈՒՆ, ԲՅՈՒՋԵՏԱՅԻՆ ՇՐՋԱՆԱԿ ԵՎ ՊԵՏԱԿԱՆ ՊԱՐՏՔ</vt:lpstr>
      <vt:lpstr>PowerPoint Presentation</vt:lpstr>
      <vt:lpstr>Իրական հատված</vt:lpstr>
      <vt:lpstr>PowerPoint Presentation</vt:lpstr>
      <vt:lpstr>Տնտեսության ճյուղերի՝ ՀՆԱ-ի իրական աճին նպաստման չափերը, տոկոսային կետ</vt:lpstr>
      <vt:lpstr>Ծառայությունների սպասվածից բարձր աճ</vt:lpstr>
      <vt:lpstr>Շինարարության ճյուղի բարելավման հիմնական պատճառը կազմակերպությունների հաշվին իրականացվող շինարարության ծավալների աճի տեմպերի արագացումն է:</vt:lpstr>
      <vt:lpstr>Արտաքին հատված</vt:lpstr>
      <vt:lpstr>Համաշխարհային տնտեսական աճի վերանայումներ</vt:lpstr>
      <vt:lpstr>Ընթացիկ հաշվի կանխատեսումները</vt:lpstr>
      <vt:lpstr>Արտահանման կանխատեսումները</vt:lpstr>
      <vt:lpstr>Ներմուծման կանխատեսումները</vt:lpstr>
      <vt:lpstr>PowerPoint Presentation</vt:lpstr>
      <vt:lpstr>PowerPoint Presentation</vt:lpstr>
      <vt:lpstr>Հարկաբյուջետային հատված </vt:lpstr>
      <vt:lpstr>Պետական բյուջեի ցուցանիշներ</vt:lpstr>
      <vt:lpstr>Հարկային եկամուտներ և պետական բյուջեի պակասուրդ</vt:lpstr>
      <vt:lpstr>2018թ. նպատակադրվել է  վերադարձ ոսկե կանոնին</vt:lpstr>
      <vt:lpstr>Հիմնական մակրոտնտեսական ցուցանիշների կանխատեսումների վերանայումների ամփոփ աղյուսակ</vt:lpstr>
      <vt:lpstr>2017 թվականի նպատակադրումները և իրականացված աշխատաքները</vt:lpstr>
      <vt:lpstr>PowerPoint Presentation</vt:lpstr>
      <vt:lpstr>Պետական պարտք</vt:lpstr>
      <vt:lpstr>PowerPoint Presentation</vt:lpstr>
      <vt:lpstr>PowerPoint Presentation</vt:lpstr>
      <vt:lpstr>PowerPoint Presentation</vt:lpstr>
      <vt:lpstr>2020թ. Եվրապարտատոմսերի վերաֆինանսավորում</vt:lpstr>
      <vt:lpstr>PowerPoint Presentation</vt:lpstr>
      <vt:lpstr>ՀՀ կառավարության պարտքի ուղենիշային ցուցանիշները</vt:lpstr>
      <vt:lpstr>Դրամային պարտատոմսերի շուկան բնութագրող ցուցանիշներն առ 31.12.2017թ.</vt:lpstr>
      <vt:lpstr>Գանձապետական պարտատոմսերի առաջնային տեղաբաշխման եկամտաբերության դինամիկան</vt:lpstr>
      <vt:lpstr>Արտարժութային պարտատոմսերի գնանշումների դինամիկան</vt:lpstr>
      <vt:lpstr>PowerPoint Presentation</vt:lpstr>
      <vt:lpstr>PowerPoint Presentation</vt:lpstr>
      <vt:lpstr>2018թ. նախատեսվող աշխատանքներ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 Hakobyan</dc:creator>
  <cp:lastModifiedBy>Gor Gevorgyan</cp:lastModifiedBy>
  <cp:revision>337</cp:revision>
  <cp:lastPrinted>2018-01-11T12:57:42Z</cp:lastPrinted>
  <dcterms:created xsi:type="dcterms:W3CDTF">2017-09-13T05:56:43Z</dcterms:created>
  <dcterms:modified xsi:type="dcterms:W3CDTF">2018-01-19T05:11:34Z</dcterms:modified>
</cp:coreProperties>
</file>